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68" r:id="rId15"/>
    <p:sldId id="269" r:id="rId16"/>
    <p:sldId id="276" r:id="rId17"/>
    <p:sldId id="270" r:id="rId18"/>
    <p:sldId id="272" r:id="rId19"/>
    <p:sldId id="271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FF85F-267F-9A63-1534-6F8F86289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8183E-CE79-0F61-853C-E80D22EC3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DF25E-EF2B-A8A2-840E-807764CE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983D4-3291-CEEC-DAA6-1E80864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260BB-BBA6-3559-56D0-9F39E25CA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60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28-5AB7-1EB8-648B-A7BE37B13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23EF8-7EE7-84B0-5DF6-1228334EC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CFC07-F733-9C7C-1692-CED6361B0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C298E-E160-DEF0-83BC-752BAFBA2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881E6-0B97-7412-A991-A59B59BB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2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E9CF0-C20F-63FC-E17A-2C4B2AFAF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88D35-2D48-5FFF-AA8D-87515A44A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BA0D5-8178-8698-3335-D1E34787E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5822D-6253-007F-20C2-845E4DD6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C7F4B-C1AB-09FB-4BF3-7DDCA461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7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4C8F3-87A3-DAD0-7F08-00321CD9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6F39C-D309-DC3A-9200-CF1639AB24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3CF54D-BC0F-4A12-FB24-CB96A24BA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30A9C-7730-0851-3BD1-32F44C40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43797-7923-A413-2B87-D1B2E78CC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5E91A-CF15-9468-97C8-B5EE81C5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69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3CD17-69B6-2BA6-5A3F-4FDE941E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8C3D1-3E7F-AE91-EC54-19296EF61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63E37-334F-C76B-DCAA-7B68F5482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0D44F-2723-2120-0150-2ECC6D95D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9507E9-3BCD-0106-687D-8AFBC9154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7D38D4-D8D8-5A06-9F6A-2210BE3B0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054A0E-BB48-1D53-7513-6BFE6617B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1FA86A-224B-4B00-3323-8E19F0D9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0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5B392-D7A0-CCEF-F96C-A82EA18B2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327C95-299F-47E6-57AF-2BEBAC61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C87C9-8EF2-AB9B-115A-C588656ED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C7036A-F157-71A2-E649-57C28603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93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B307DC-D964-5685-69AE-80DDBAA1D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19384E-4B96-3927-7E74-D5487665E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5C9A0-3E20-3B71-A84B-94319C9C3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6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69633-E26E-999F-2EB4-9AB447064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15A5A-2629-A157-D5A9-238D752CA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D7837-F5B0-53B9-2E6C-0B385BB2E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9FEFA-2DAD-2188-1C24-47EBC662A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9E64C-C014-AC5F-BBC4-BCE538C8F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2FD29-D27C-9C43-96D9-A22770800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20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5D950-959C-F375-5563-6E270FFE2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965FD8-E445-9E25-1BDB-36897C8BB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43B2B-3BF7-07EF-332E-4AAFD94C9F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AF308C-4811-C7B7-A333-F8C4FBAB5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641BB-338E-EBA3-D329-8DBB4068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4232B-4EFA-4408-552C-74D0A8932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28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453F-BDE8-75C3-D638-F3B9A14F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8AC98-2964-8B53-6510-A9B0F118C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4F52C-1C15-1C58-B19E-2CA214DF7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B4DAF-2752-F0BA-950A-817372E8A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D095B-5490-D6CB-D1A3-ACFCD5F67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0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13222A-EBD1-A2F9-FADD-DB641E2D4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0801D-9884-0F6B-1236-C059EE140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68234-73A0-363E-1416-90B77584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C6270-196E-07A8-CF3E-B00326FD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98CF9-7A49-C143-D498-84C9F5B08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0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17D780-EA5C-E3DC-C6ED-6AB7C6D7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EEE10-7066-FB41-4C6C-34D2F81A9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20968-C3D1-E729-635D-4754974B7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559FC-27F2-496F-86FC-6FA078ACC70F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2F559-E15C-FA00-842E-7CB73BAF0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52226-2C58-FF96-5A47-4559A1C09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B0EA3-F033-4BF6-8FFA-D5DC1D8F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76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P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705C8-910E-D4C7-9F6B-21418E0EC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5428"/>
            <a:ext cx="9144000" cy="2612571"/>
          </a:xfrm>
        </p:spPr>
        <p:txBody>
          <a:bodyPr>
            <a:normAutofit/>
          </a:bodyPr>
          <a:lstStyle/>
          <a:p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Polyhydramnios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Oligohydramnios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(Summary)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AB05A-9FC6-387A-E6F7-DCBB9EE7A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36571"/>
            <a:ext cx="9144000" cy="191588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 Amal Barakat, MD</a:t>
            </a:r>
          </a:p>
          <a:p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May/ 2025</a:t>
            </a: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228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A7430-749D-FF0D-9D07-C96FF8E45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AMNIOTIC FLUID COMPONENTS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897AC-7C7D-2801-3D6F-B6392F57A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64289"/>
          </a:xfrm>
        </p:spPr>
        <p:txBody>
          <a:bodyPr/>
          <a:lstStyle/>
          <a:p>
            <a:r>
              <a:rPr lang="en-US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Amniotic fluid is 98% water and electrolytes.</a:t>
            </a:r>
          </a:p>
          <a:p>
            <a:endParaRPr lang="en-US" sz="4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ignaling molecules, peptides, carbohydrates, lipids, and hormones make up the other 2%</a:t>
            </a:r>
          </a:p>
          <a:p>
            <a:pPr marL="0" indent="0">
              <a:buNone/>
            </a:pPr>
            <a:endParaRPr lang="en-US" sz="4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Amniotic fluid normally has a </a:t>
            </a:r>
            <a:r>
              <a:rPr lang="en-US" sz="4000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PH"/>
              </a:rPr>
              <a:t>pH</a:t>
            </a:r>
            <a:r>
              <a:rPr lang="en-US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of </a:t>
            </a:r>
            <a:r>
              <a:rPr lang="en-US" sz="4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7.0 to 7.5</a:t>
            </a:r>
            <a:r>
              <a:rPr lang="en-US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5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2ABE-2099-7A33-E729-82FBAF07A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AMNIOTIC FLUID VOLUME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74B44-81E4-0FBC-60D2-D4406895E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 WEEKS ==== 30 ml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 WEEKS === 250 ml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28 WEEKS === 800 ml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By 28 weeks, amniotic fluid reaches a volume of about 800 ml, where it plateaus until near term and then begins to decrease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574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77C9B-97BE-0E26-8B2A-521CAA963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AMNIOTIC FLUID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78C02-D270-77C1-698C-B4614392D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9346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protection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Umbilical cord protection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providing a cushion between the fetus and the umbilical cord.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 against infection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 serves as a reservoir of fluid and nutrients for the fetus containing: proteins, electrolytes, immunoglobulins, and vitamins from the mother.</a:t>
            </a:r>
          </a:p>
          <a:p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provides the necessary 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fluid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space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growth factors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allow normal development and growth of fetal organs such as the musculoskeletal system, gastrointestinal system, and pulmonary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939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9F865-7D53-766C-41FC-BB13B04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Measurement of Amniotic Fluid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796B7-046F-7C41-6D82-14A585B55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6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ased upon ultrasound examination, preferably based on an objective measurement:</a:t>
            </a:r>
          </a:p>
          <a:p>
            <a:endParaRPr lang="en-US" sz="3600" b="1" i="0" dirty="0">
              <a:solidFill>
                <a:srgbClr val="23232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0" i="0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mniotic Fluid </a:t>
            </a:r>
            <a:r>
              <a:rPr lang="en-US" sz="36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b="0" i="0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ndex (AFI)</a:t>
            </a:r>
          </a:p>
          <a:p>
            <a:r>
              <a:rPr lang="en-US" sz="3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Measured after 20 weeks by dividing the amniotic cavity into four quadrants using maternal </a:t>
            </a:r>
            <a:r>
              <a:rPr lang="en-US" sz="36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</a:t>
            </a:r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nigra as the midline. </a:t>
            </a:r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i="0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Single Deepest </a:t>
            </a:r>
            <a:r>
              <a:rPr lang="en-US" sz="36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b="0" i="0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ocket (SDP)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Measured vertically in the AP plane at any location in the amniotic cavity</a:t>
            </a:r>
            <a:r>
              <a:rPr lang="en-US" sz="3600" dirty="0">
                <a:solidFill>
                  <a:srgbClr val="232323"/>
                </a:solidFill>
              </a:rPr>
              <a:t>.</a:t>
            </a:r>
            <a:endParaRPr lang="en-US" sz="3600" b="0" i="0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789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65419-CC22-6C2F-B09B-8272AABDA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6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Polyhydramnios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F1F92-ABF9-F51B-55C3-6324FA0C4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47569"/>
          </a:xfrm>
        </p:spPr>
        <p:txBody>
          <a:bodyPr>
            <a:normAutofit fontScale="25000" lnSpcReduction="20000"/>
          </a:bodyPr>
          <a:lstStyle/>
          <a:p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Definition: Excessive amount of liquor:</a:t>
            </a:r>
          </a:p>
          <a:p>
            <a:r>
              <a:rPr lang="en-US" sz="98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(AFI) ≥24 cm or (SDP) ≥8 cm</a:t>
            </a:r>
            <a:endParaRPr lang="en-US" sz="9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MILD</a:t>
            </a: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=== AFI 25-30 cm</a:t>
            </a:r>
          </a:p>
          <a:p>
            <a:r>
              <a:rPr lang="en-US" sz="9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</a:t>
            </a: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=== AFI 31-35 cm</a:t>
            </a:r>
          </a:p>
          <a:p>
            <a:r>
              <a:rPr lang="en-US" sz="9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SEVERE </a:t>
            </a: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=== AFI More than 35 cm</a:t>
            </a:r>
          </a:p>
          <a:p>
            <a:endParaRPr lang="en-US" sz="9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(rare)</a:t>
            </a:r>
          </a:p>
          <a:p>
            <a:pPr marL="0" indent="0">
              <a:buNone/>
            </a:pP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Sudden onset, appears in few days</a:t>
            </a:r>
          </a:p>
          <a:p>
            <a:endParaRPr lang="en-US" sz="9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(More common)</a:t>
            </a:r>
          </a:p>
          <a:p>
            <a:r>
              <a:rPr lang="en-US" sz="9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Insidious onset, appears in few weeks</a:t>
            </a:r>
          </a:p>
          <a:p>
            <a:endParaRPr lang="en-US" sz="6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61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F731-A3D1-1DE1-F7F3-CE41349EC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 Of Polyhydramnios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62C57-EB0A-029D-0BF1-F6A782AD2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56175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IDIOPATHIC (65%)</a:t>
            </a:r>
          </a:p>
          <a:p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(15%)</a:t>
            </a:r>
          </a:p>
          <a:p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 isoimmunization</a:t>
            </a:r>
          </a:p>
          <a:p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(GDM)</a:t>
            </a:r>
          </a:p>
          <a:p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(18-20 %)</a:t>
            </a:r>
          </a:p>
          <a:p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pregnancy (Twin-Twin Transfusion Syndrome)</a:t>
            </a:r>
          </a:p>
          <a:p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anomalies</a:t>
            </a:r>
          </a:p>
          <a:p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Chromosomal abnormalities (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Trisomies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21,18,13)</a:t>
            </a:r>
          </a:p>
          <a:p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PLACENTAL (Less 1%)</a:t>
            </a:r>
          </a:p>
          <a:p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Placental chorioangioma</a:t>
            </a:r>
          </a:p>
          <a:p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Circumvallate Placental Syndrome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33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FED16-B3F7-A0BD-F532-502F9FEA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FETAL ANOMALIES ASSOCIATED WITH POLYHDRAMNIOS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90B8C-CED8-C1AC-A9FB-F49C1EF3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2889"/>
          </a:xfrm>
        </p:spPr>
        <p:txBody>
          <a:bodyPr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32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Any condition that prevents the fetus from swallowing – e.g. esophageal atresia, CNS abnormalities (Anencephaly, Opened spina bifid),muscular dystrophies, congenital diaphragmatic hernia.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32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Esophageal or Duodenal atresia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32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Anemia – alloimmune disorders, viral infections</a:t>
            </a:r>
          </a:p>
          <a:p>
            <a:pPr marL="182880" marR="0" lvl="0" indent="-18288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32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Fetal hydrops</a:t>
            </a:r>
          </a:p>
          <a:p>
            <a:pPr marL="182880" marR="0" lvl="0" indent="-18288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32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Twin-to-twin transfusion syndrome</a:t>
            </a:r>
          </a:p>
          <a:p>
            <a:pPr marL="182880" marR="0" lvl="0" indent="-18288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32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Increased lung secretions – cystic adenomatoid malformation of lung</a:t>
            </a:r>
          </a:p>
          <a:p>
            <a:pPr marL="182880" marR="0" lvl="0" indent="-18288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32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Genetic or chromosomal abnormalities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5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B37C6-4CDF-5F84-4B01-603101527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Clinical Features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F7A66-2897-C9E8-8651-959E80F05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5546"/>
          </a:xfrm>
        </p:spPr>
        <p:txBody>
          <a:bodyPr/>
          <a:lstStyle/>
          <a:p>
            <a:pPr marL="0" indent="0">
              <a:buNone/>
            </a:pPr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on the severity of polyhydramnios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Asymptomatic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weakness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Dyspnea, palpitation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symptoms: Heart burn, Indigestion, lower limb edema, Abdominal discomfort, leg and vulval varicosities and hemorrhoids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36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CCA70-B7BB-7A2D-2DF1-7C6DC374B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0C56F-6EBE-B0C5-E205-E0CCA5E14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432"/>
          </a:xfrm>
        </p:spPr>
        <p:txBody>
          <a:bodyPr>
            <a:normAutofit/>
          </a:bodyPr>
          <a:lstStyle/>
          <a:p>
            <a:r>
              <a:rPr lang="en-US" sz="36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suspected clinically when uterine size is large for gestational age.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skin is tense and shiny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umbilicus is flat or everted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fetal parts are difficult to be palpated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 to hear fetal heart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Abnormal lie and presentation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presenting part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06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C637F-550B-2331-A305-4EC43D7E8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Differential Diagnosis of Large-for-Dates Uterus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8163F-D18A-75A7-7C11-9E8737BD1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3"/>
            <a:ext cx="10515600" cy="4912633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 of a Large-for-Dates Uterus: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Incorrect Dating (The most common cause)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Gestation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Polyhydramnios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Macrosomia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Uterine Fibroids (Leiomyomas)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Pelvic Masses (Ovarian tumor)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Molar Pregnancy (Hydatidiform Mole)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Abruptio placentae with concealed bleeding may rarely enlarge the uterus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Distended Bladder (Full Bladder)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89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D0C8B-E4AE-C37C-9137-B681B6AF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&amp; POTENTIAL CONSEQUENCES OF POLYHDRAMNIOS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CE984-1E75-477B-FDDE-6D5D7D090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10857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pregnancy: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Malpresentation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Preterm Labor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Placental Abruption and Accidental hemorrhage</a:t>
            </a:r>
          </a:p>
          <a:p>
            <a:pPr marL="0" indent="0">
              <a:buNone/>
            </a:pPr>
            <a:r>
              <a:rPr lang="en-US" sz="4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Labor: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ROM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Cord Prolapse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operative delivery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Uterine atony, PPH &amp; Shock</a:t>
            </a:r>
          </a:p>
          <a:p>
            <a:pPr marL="0" indent="0">
              <a:buNone/>
            </a:pPr>
            <a:r>
              <a:rPr lang="en-US" sz="4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Fetal: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prenatal morbidity &amp; mortality mainly due to prematurity and the </a:t>
            </a:r>
            <a:r>
              <a:rPr lang="en-US" sz="3600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presence of an underlying abnormality or congenital malformation.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600" dirty="0">
                <a:solidFill>
                  <a:srgbClr val="3232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 baby must be examined before its first feed by a pediatrician. A nasogastric tube should be passed to ensure there is not a tracheoesophageal fistula or esophageal atresia.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72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9601-9F8B-C957-00C4-3D874DBA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 to a case with polyhydramnios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660F4-24C7-FE0A-6919-4A664AFF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4404"/>
          </a:xfrm>
        </p:spPr>
        <p:txBody>
          <a:bodyPr/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Targeted history and physical Examination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looking for maternal and fetal conditions causing polyhydramnios.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investigations should be done: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group, Rh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GTT (Glucose Tolerance Test) as a screening test for Gestational Diabetes.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Ultrasound looking for fetal anomalies, twin- twin transfusion and placental abnormalities (Chorioangiomas)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chromosomal study (if chromosomal anomaly is suspected)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09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CE525-9531-C408-83E5-48DD4500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Polyhydramnios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4F46B-DD6C-EBD1-0587-EC17AB86D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2889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rgbClr val="3232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of the time the management is </a:t>
            </a:r>
            <a:r>
              <a:rPr lang="en-US" sz="3200" b="1" dirty="0">
                <a:solidFill>
                  <a:srgbClr val="3232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supportive</a:t>
            </a:r>
            <a:r>
              <a:rPr lang="en-US" sz="3200" dirty="0">
                <a:solidFill>
                  <a:srgbClr val="3232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n</a:t>
            </a:r>
            <a:r>
              <a:rPr lang="en-US" sz="3200" b="0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 medical intervention is required in the majority of women with polyhydramnios.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severe cases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pressure symptoms and shortness of breath </a:t>
            </a:r>
            <a:r>
              <a:rPr lang="en-US" sz="3200" b="1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aminoreduction</a:t>
            </a:r>
            <a:r>
              <a:rPr lang="en-US" sz="3200" b="0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can be considered.</a:t>
            </a:r>
          </a:p>
          <a:p>
            <a:r>
              <a:rPr lang="en-US" sz="3200" b="1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Indomethacin</a:t>
            </a:r>
            <a:r>
              <a:rPr lang="en-US" sz="3200" b="0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can be used to reduces fetal urine production.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sz="3200" b="0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Indomethacin intake during pregnancy is associated with premature closure of the ductus arteriosus, intraventricular hemorrhage and</a:t>
            </a:r>
            <a:r>
              <a:rPr lang="en-US" sz="3200" dirty="0">
                <a:solidFill>
                  <a:srgbClr val="3232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fetal renal impairment or dysfunction leading to oligohydramnios</a:t>
            </a:r>
            <a:r>
              <a:rPr lang="en-US" sz="3200" b="0" i="0" dirty="0">
                <a:solidFill>
                  <a:srgbClr val="3232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therefore it should not be used beyond 32 weeks.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024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CECC-8D42-24AE-8052-135D14D1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6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ligohydramnios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FB866-1DEF-5B9D-1E53-808497DC2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9799"/>
            <a:ext cx="10515600" cy="3967163"/>
          </a:xfrm>
        </p:spPr>
        <p:txBody>
          <a:bodyPr/>
          <a:lstStyle/>
          <a:p>
            <a:r>
              <a:rPr lang="en-US" sz="40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Oligohydramnios refers to amniotic fluid volume (AFV) that is less than the minimum expected for gestational age.</a:t>
            </a:r>
          </a:p>
          <a:p>
            <a:r>
              <a:rPr lang="en-US" sz="40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Amniotic fluid index (AFI) ≤5 cm</a:t>
            </a:r>
          </a:p>
          <a:p>
            <a:r>
              <a:rPr lang="en-US" sz="40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ingle deepest pocket (SDP) &lt;2 cm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256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8E201-5A1D-8731-42D6-C2AF6CED7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6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ligohydramnios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E78AB-0643-6A2A-6D91-E9DB53195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5371"/>
            <a:ext cx="10515600" cy="4021592"/>
          </a:xfrm>
        </p:spPr>
        <p:txBody>
          <a:bodyPr/>
          <a:lstStyle/>
          <a:p>
            <a:r>
              <a:rPr lang="en-US" sz="36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Some clinicians classify oligohydramnios as:</a:t>
            </a:r>
          </a:p>
          <a:p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mild (AFI 4.1 to 5.0 cm)</a:t>
            </a:r>
          </a:p>
          <a:p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moderate (AFI 2.1 to 4.0 cm) </a:t>
            </a:r>
          </a:p>
          <a:p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severe (AFI 0 to 2.0 cm) </a:t>
            </a:r>
          </a:p>
          <a:p>
            <a:r>
              <a:rPr lang="en-US" sz="3600" b="0" i="0" dirty="0" err="1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Anhydramnios</a:t>
            </a:r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extreme end of the oligohydramnios spectrum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629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48891-2F04-7A4A-55D8-AB5AA73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 of Oligohydramnios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A7D7A-264E-9051-3AB8-213C833C1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4661"/>
          </a:xfrm>
        </p:spPr>
        <p:txBody>
          <a:bodyPr>
            <a:normAutofit lnSpcReduction="10000"/>
          </a:bodyPr>
          <a:lstStyle/>
          <a:p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of all, you have to R/O Rupture of membranes</a:t>
            </a:r>
          </a:p>
          <a:p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causes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Placental insufficiency due to: HTN, PET, SLE, Chronic Kidney Disease, Chronic Abruption, Post Term.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causes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IUGR,</a:t>
            </a:r>
            <a:r>
              <a:rPr lang="en-US" sz="320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Intrinsic renal disorders (e.g. cystic renal disease), Renal agenesis, Obstructive lesions of the lower urinary tract (e.g. posterior urethral valves, urethral atresia).</a:t>
            </a:r>
          </a:p>
          <a:p>
            <a:r>
              <a:rPr lang="en-US" sz="3200" b="1" i="0" u="sng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Drugs</a:t>
            </a:r>
            <a:r>
              <a:rPr lang="en-US" sz="3200" i="0" u="sng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Indomethacin, ACE Inhibitors </a:t>
            </a:r>
          </a:p>
          <a:p>
            <a:r>
              <a:rPr lang="en-US" sz="3200" b="1" u="sng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Idiopathic</a:t>
            </a:r>
            <a:endParaRPr lang="en-US" sz="3200" b="1" i="0" u="sng" dirty="0">
              <a:solidFill>
                <a:srgbClr val="23232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03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2B038-5A06-727B-BB3A-AF4EC6E99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Oligohydramnios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EBD72-83D0-1EE5-8961-0B5D83685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9799"/>
            <a:ext cx="10515600" cy="4283076"/>
          </a:xfrm>
        </p:spPr>
        <p:txBody>
          <a:bodyPr/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Oligohydramnios may be suspected because the uterine size is less than expected for gestational age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 an incidental finding on an ultrasound examination or performed for another reason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patient presents with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prelabor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rupture of membranes.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923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81BD-9479-9102-94D0-947E868F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of Oligohydramnios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01EF7-CDA7-AB29-8426-651E499B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9346"/>
          </a:xfrm>
        </p:spPr>
        <p:txBody>
          <a:bodyPr/>
          <a:lstStyle/>
          <a:p>
            <a:r>
              <a:rPr lang="en-US" sz="3200" b="1" u="sng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b="1" i="0" u="sng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regnancies complicated by oligohydramnios from any cause are at risk for:</a:t>
            </a:r>
          </a:p>
          <a:p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ulmonary hypoplasia </a:t>
            </a:r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(if second-trimester oligohydramnios)</a:t>
            </a:r>
          </a:p>
          <a:p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Fetal deformation </a:t>
            </a:r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(if prolonged oligohydramnios)</a:t>
            </a:r>
          </a:p>
          <a:p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Umbilical cord compression</a:t>
            </a:r>
          </a:p>
          <a:p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b="1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Increased risk for fetal or neonatal death, </a:t>
            </a:r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which may be related to the underlying cause of the reduced AFV, the sequalae of reduced AFV, or both.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12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ACE1-91BF-B17A-4675-00A21A9A7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Prognosis of Oligohydramnios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658E1-29C9-C201-44DA-8E56F3F4A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9799"/>
            <a:ext cx="10515600" cy="4283076"/>
          </a:xfrm>
        </p:spPr>
        <p:txBody>
          <a:bodyPr/>
          <a:lstStyle/>
          <a:p>
            <a:r>
              <a:rPr lang="en-US" sz="3600" b="1" i="0" u="sng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fetal prognosis depends on </a:t>
            </a:r>
            <a:r>
              <a:rPr lang="en-US" sz="3600" b="1" u="sng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several factors:</a:t>
            </a:r>
            <a:endParaRPr lang="en-US" sz="36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underlying cause</a:t>
            </a:r>
          </a:p>
          <a:p>
            <a:r>
              <a:rPr lang="en-US" sz="36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everity (reduced versus no amniotic fluid)</a:t>
            </a:r>
          </a:p>
          <a:p>
            <a:r>
              <a:rPr lang="en-US" sz="36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Gestational age at occurrence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7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23E84-BC9C-013A-AEC7-5395773D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 to a case with Oligohydramnios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79F68-A0B9-25AC-9660-FB6F6E17D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861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Targeted History and Physical Examination </a:t>
            </a:r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looking for maternal and familial conditions and maternal medications that may be associated with oligohydramnios.</a:t>
            </a:r>
          </a:p>
          <a:p>
            <a:endParaRPr lang="en-US" sz="3200" b="0" i="0" dirty="0">
              <a:solidFill>
                <a:srgbClr val="23232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Rule out </a:t>
            </a:r>
            <a:r>
              <a:rPr lang="en-US" sz="3200" b="0" i="0" dirty="0" err="1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prelabor</a:t>
            </a:r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rupture of membranes (PROM)</a:t>
            </a:r>
          </a:p>
          <a:p>
            <a:endParaRPr lang="en-US" sz="32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ULTRASOUND: Perform a detailed sonographic evaluation for findings that may account for reduced AFV (Fetal renal anomalies, Markers suggestive of aneuploidy, Fetal Growth Restriction, Placental abnormalities (e.g. chronic abruption))</a:t>
            </a:r>
          </a:p>
          <a:p>
            <a:endParaRPr lang="en-US" sz="2800" b="0" i="0" dirty="0">
              <a:solidFill>
                <a:srgbClr val="23232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564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6904-DC28-916A-E175-D7B3E844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 of Small-for-Dates Uterus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285E7-A207-32DE-657B-152D6886D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6370"/>
            <a:ext cx="10755086" cy="4103915"/>
          </a:xfrm>
        </p:spPr>
        <p:txBody>
          <a:bodyPr/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Incorrect Dating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Intrauterine Growth Restriction (IUGR)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Oligohydramnios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Demise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Constitutionally Small Fetus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98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1205</Words>
  <Application>Microsoft Office PowerPoint</Application>
  <PresentationFormat>Widescreen</PresentationFormat>
  <Paragraphs>162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Office Theme</vt:lpstr>
      <vt:lpstr>Polyhydramnios Oligohydramnios (Summary)</vt:lpstr>
      <vt:lpstr>AMNIOTIC FLUID COMPONENTS</vt:lpstr>
      <vt:lpstr>AMNIOTIC FLUID VOLUME</vt:lpstr>
      <vt:lpstr>FUNCTIONS OF AMNIOTIC FLUID</vt:lpstr>
      <vt:lpstr>Measurement of Amniotic Fluid</vt:lpstr>
      <vt:lpstr>Polyhydramnios </vt:lpstr>
      <vt:lpstr>Causes Of Polyhydramnios</vt:lpstr>
      <vt:lpstr>FETAL ANOMALIES ASSOCIATED WITH POLYHDRAMNIOS</vt:lpstr>
      <vt:lpstr>Clinical Features</vt:lpstr>
      <vt:lpstr>Clinical Features</vt:lpstr>
      <vt:lpstr>Differential Diagnosis of Large-for-Dates Uterus</vt:lpstr>
      <vt:lpstr>COMPLICATIONS &amp; POTENTIAL CONSEQUENCES OF POLYHDRAMNIOS</vt:lpstr>
      <vt:lpstr>Approach to a case with polyhydramnios</vt:lpstr>
      <vt:lpstr>Management of Polyhydramnios</vt:lpstr>
      <vt:lpstr>Oligohydramnios</vt:lpstr>
      <vt:lpstr>Oligohydramnios</vt:lpstr>
      <vt:lpstr>Causes of Oligohydramnios</vt:lpstr>
      <vt:lpstr>Clinical Manifestations of Oligohydramnios</vt:lpstr>
      <vt:lpstr>Complications of Oligohydramnios</vt:lpstr>
      <vt:lpstr>Prognosis of Oligohydramnios</vt:lpstr>
      <vt:lpstr>Approach to a case with Oligohydramnios </vt:lpstr>
      <vt:lpstr>Differential Diagnosis of Small-for-Dates Uterus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</dc:creator>
  <cp:lastModifiedBy>Amal</cp:lastModifiedBy>
  <cp:revision>45</cp:revision>
  <dcterms:created xsi:type="dcterms:W3CDTF">2025-05-02T22:15:35Z</dcterms:created>
  <dcterms:modified xsi:type="dcterms:W3CDTF">2025-05-03T00:07:26Z</dcterms:modified>
</cp:coreProperties>
</file>