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6" r:id="rId9"/>
    <p:sldId id="264" r:id="rId10"/>
    <p:sldId id="278" r:id="rId11"/>
    <p:sldId id="267" r:id="rId12"/>
    <p:sldId id="265" r:id="rId13"/>
    <p:sldId id="277" r:id="rId14"/>
    <p:sldId id="269" r:id="rId15"/>
    <p:sldId id="270" r:id="rId16"/>
    <p:sldId id="271" r:id="rId17"/>
    <p:sldId id="272" r:id="rId18"/>
    <p:sldId id="273" r:id="rId19"/>
    <p:sldId id="274" r:id="rId20"/>
    <p:sldId id="276" r:id="rId21"/>
    <p:sldId id="279" r:id="rId22"/>
    <p:sldId id="280" r:id="rId23"/>
    <p:sldId id="281" r:id="rId24"/>
    <p:sldId id="282"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30349-D8F0-58A4-D3CE-F764C69917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FB54B62-451D-D454-6F65-EACA41C7A7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4D3DCAE-3978-349E-05E4-B8141F20E972}"/>
              </a:ext>
            </a:extLst>
          </p:cNvPr>
          <p:cNvSpPr>
            <a:spLocks noGrp="1"/>
          </p:cNvSpPr>
          <p:nvPr>
            <p:ph type="dt" sz="half" idx="10"/>
          </p:nvPr>
        </p:nvSpPr>
        <p:spPr/>
        <p:txBody>
          <a:bodyPr/>
          <a:lstStyle/>
          <a:p>
            <a:fld id="{66C1FBD1-9212-4E1C-8E88-457CA100414F}" type="datetimeFigureOut">
              <a:rPr lang="en-US" smtClean="0"/>
              <a:t>4/21/2025</a:t>
            </a:fld>
            <a:endParaRPr lang="en-US"/>
          </a:p>
        </p:txBody>
      </p:sp>
      <p:sp>
        <p:nvSpPr>
          <p:cNvPr id="5" name="Footer Placeholder 4">
            <a:extLst>
              <a:ext uri="{FF2B5EF4-FFF2-40B4-BE49-F238E27FC236}">
                <a16:creationId xmlns:a16="http://schemas.microsoft.com/office/drawing/2014/main" id="{4E9DFB92-24B0-8AE5-2814-B83831B6B0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906C0F-42D8-7C70-6C8F-71B96A15B82D}"/>
              </a:ext>
            </a:extLst>
          </p:cNvPr>
          <p:cNvSpPr>
            <a:spLocks noGrp="1"/>
          </p:cNvSpPr>
          <p:nvPr>
            <p:ph type="sldNum" sz="quarter" idx="12"/>
          </p:nvPr>
        </p:nvSpPr>
        <p:spPr/>
        <p:txBody>
          <a:bodyPr/>
          <a:lstStyle/>
          <a:p>
            <a:fld id="{2CBD2603-E763-4F59-A266-57464429C86D}" type="slidenum">
              <a:rPr lang="en-US" smtClean="0"/>
              <a:t>‹#›</a:t>
            </a:fld>
            <a:endParaRPr lang="en-US"/>
          </a:p>
        </p:txBody>
      </p:sp>
    </p:spTree>
    <p:extLst>
      <p:ext uri="{BB962C8B-B14F-4D97-AF65-F5344CB8AC3E}">
        <p14:creationId xmlns:p14="http://schemas.microsoft.com/office/powerpoint/2010/main" val="38901884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B7D55-2F43-29C5-E9ED-4C88505489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A4DF645-5E2D-C78F-033A-2DBB389BC1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A5B801-5F61-EF96-7E5F-CC44397CB971}"/>
              </a:ext>
            </a:extLst>
          </p:cNvPr>
          <p:cNvSpPr>
            <a:spLocks noGrp="1"/>
          </p:cNvSpPr>
          <p:nvPr>
            <p:ph type="dt" sz="half" idx="10"/>
          </p:nvPr>
        </p:nvSpPr>
        <p:spPr/>
        <p:txBody>
          <a:bodyPr/>
          <a:lstStyle/>
          <a:p>
            <a:fld id="{66C1FBD1-9212-4E1C-8E88-457CA100414F}" type="datetimeFigureOut">
              <a:rPr lang="en-US" smtClean="0"/>
              <a:t>4/21/2025</a:t>
            </a:fld>
            <a:endParaRPr lang="en-US"/>
          </a:p>
        </p:txBody>
      </p:sp>
      <p:sp>
        <p:nvSpPr>
          <p:cNvPr id="5" name="Footer Placeholder 4">
            <a:extLst>
              <a:ext uri="{FF2B5EF4-FFF2-40B4-BE49-F238E27FC236}">
                <a16:creationId xmlns:a16="http://schemas.microsoft.com/office/drawing/2014/main" id="{23564DFC-4C8F-911A-F47F-59EB594E14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0A7558-F34B-752E-5C40-4C3A68446BC0}"/>
              </a:ext>
            </a:extLst>
          </p:cNvPr>
          <p:cNvSpPr>
            <a:spLocks noGrp="1"/>
          </p:cNvSpPr>
          <p:nvPr>
            <p:ph type="sldNum" sz="quarter" idx="12"/>
          </p:nvPr>
        </p:nvSpPr>
        <p:spPr/>
        <p:txBody>
          <a:bodyPr/>
          <a:lstStyle/>
          <a:p>
            <a:fld id="{2CBD2603-E763-4F59-A266-57464429C86D}" type="slidenum">
              <a:rPr lang="en-US" smtClean="0"/>
              <a:t>‹#›</a:t>
            </a:fld>
            <a:endParaRPr lang="en-US"/>
          </a:p>
        </p:txBody>
      </p:sp>
    </p:spTree>
    <p:extLst>
      <p:ext uri="{BB962C8B-B14F-4D97-AF65-F5344CB8AC3E}">
        <p14:creationId xmlns:p14="http://schemas.microsoft.com/office/powerpoint/2010/main" val="34869511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18FEB-9DA4-81F8-0E59-1A08E9EC4A1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B72CB6A-F756-BA16-A875-036C4F1924F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3823C28-CFB0-280A-588E-FE44C215BF3C}"/>
              </a:ext>
            </a:extLst>
          </p:cNvPr>
          <p:cNvSpPr>
            <a:spLocks noGrp="1"/>
          </p:cNvSpPr>
          <p:nvPr>
            <p:ph type="dt" sz="half" idx="10"/>
          </p:nvPr>
        </p:nvSpPr>
        <p:spPr/>
        <p:txBody>
          <a:bodyPr/>
          <a:lstStyle/>
          <a:p>
            <a:fld id="{66C1FBD1-9212-4E1C-8E88-457CA100414F}" type="datetimeFigureOut">
              <a:rPr lang="en-US" smtClean="0"/>
              <a:t>4/21/2025</a:t>
            </a:fld>
            <a:endParaRPr lang="en-US"/>
          </a:p>
        </p:txBody>
      </p:sp>
      <p:sp>
        <p:nvSpPr>
          <p:cNvPr id="5" name="Footer Placeholder 4">
            <a:extLst>
              <a:ext uri="{FF2B5EF4-FFF2-40B4-BE49-F238E27FC236}">
                <a16:creationId xmlns:a16="http://schemas.microsoft.com/office/drawing/2014/main" id="{3A98C24D-194D-036F-CDA8-16FFBAC914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27D394-828E-C850-688B-FD473A75716F}"/>
              </a:ext>
            </a:extLst>
          </p:cNvPr>
          <p:cNvSpPr>
            <a:spLocks noGrp="1"/>
          </p:cNvSpPr>
          <p:nvPr>
            <p:ph type="sldNum" sz="quarter" idx="12"/>
          </p:nvPr>
        </p:nvSpPr>
        <p:spPr/>
        <p:txBody>
          <a:bodyPr/>
          <a:lstStyle/>
          <a:p>
            <a:fld id="{2CBD2603-E763-4F59-A266-57464429C86D}" type="slidenum">
              <a:rPr lang="en-US" smtClean="0"/>
              <a:t>‹#›</a:t>
            </a:fld>
            <a:endParaRPr lang="en-US"/>
          </a:p>
        </p:txBody>
      </p:sp>
    </p:spTree>
    <p:extLst>
      <p:ext uri="{BB962C8B-B14F-4D97-AF65-F5344CB8AC3E}">
        <p14:creationId xmlns:p14="http://schemas.microsoft.com/office/powerpoint/2010/main" val="32035217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B5A91-40D7-721D-608C-E9C223DF50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BE27EAC-E6F2-9BF8-5698-FA8B36B8714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D8FD404-4DDD-F542-4060-09ECA5CEC55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6E5832A-176C-D24F-E609-4A19C7B6F105}"/>
              </a:ext>
            </a:extLst>
          </p:cNvPr>
          <p:cNvSpPr>
            <a:spLocks noGrp="1"/>
          </p:cNvSpPr>
          <p:nvPr>
            <p:ph type="dt" sz="half" idx="10"/>
          </p:nvPr>
        </p:nvSpPr>
        <p:spPr/>
        <p:txBody>
          <a:bodyPr/>
          <a:lstStyle/>
          <a:p>
            <a:fld id="{66C1FBD1-9212-4E1C-8E88-457CA100414F}" type="datetimeFigureOut">
              <a:rPr lang="en-US" smtClean="0"/>
              <a:t>4/21/2025</a:t>
            </a:fld>
            <a:endParaRPr lang="en-US"/>
          </a:p>
        </p:txBody>
      </p:sp>
      <p:sp>
        <p:nvSpPr>
          <p:cNvPr id="6" name="Footer Placeholder 5">
            <a:extLst>
              <a:ext uri="{FF2B5EF4-FFF2-40B4-BE49-F238E27FC236}">
                <a16:creationId xmlns:a16="http://schemas.microsoft.com/office/drawing/2014/main" id="{1B147FE0-CDEF-2F4D-25AF-B506DDB240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A0027E-2DF2-8E03-6E74-3349F01A7F0A}"/>
              </a:ext>
            </a:extLst>
          </p:cNvPr>
          <p:cNvSpPr>
            <a:spLocks noGrp="1"/>
          </p:cNvSpPr>
          <p:nvPr>
            <p:ph type="sldNum" sz="quarter" idx="12"/>
          </p:nvPr>
        </p:nvSpPr>
        <p:spPr/>
        <p:txBody>
          <a:bodyPr/>
          <a:lstStyle/>
          <a:p>
            <a:fld id="{2CBD2603-E763-4F59-A266-57464429C86D}" type="slidenum">
              <a:rPr lang="en-US" smtClean="0"/>
              <a:t>‹#›</a:t>
            </a:fld>
            <a:endParaRPr lang="en-US"/>
          </a:p>
        </p:txBody>
      </p:sp>
    </p:spTree>
    <p:extLst>
      <p:ext uri="{BB962C8B-B14F-4D97-AF65-F5344CB8AC3E}">
        <p14:creationId xmlns:p14="http://schemas.microsoft.com/office/powerpoint/2010/main" val="1269237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A8BBA-DC81-C8FB-81E8-86F15FE648F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3E83325-5853-572D-A1E7-9754DF0009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4681687-89BE-E11A-383E-BAA1AE347A5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D1C0C5-455D-B6E7-4E2B-252B31CB517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8DC7C9A-3517-64C3-8454-2C1FD8D98E0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671CCA9-4E56-239B-6CCB-B91F746E4AE6}"/>
              </a:ext>
            </a:extLst>
          </p:cNvPr>
          <p:cNvSpPr>
            <a:spLocks noGrp="1"/>
          </p:cNvSpPr>
          <p:nvPr>
            <p:ph type="dt" sz="half" idx="10"/>
          </p:nvPr>
        </p:nvSpPr>
        <p:spPr/>
        <p:txBody>
          <a:bodyPr/>
          <a:lstStyle/>
          <a:p>
            <a:fld id="{66C1FBD1-9212-4E1C-8E88-457CA100414F}" type="datetimeFigureOut">
              <a:rPr lang="en-US" smtClean="0"/>
              <a:t>4/21/2025</a:t>
            </a:fld>
            <a:endParaRPr lang="en-US"/>
          </a:p>
        </p:txBody>
      </p:sp>
      <p:sp>
        <p:nvSpPr>
          <p:cNvPr id="8" name="Footer Placeholder 7">
            <a:extLst>
              <a:ext uri="{FF2B5EF4-FFF2-40B4-BE49-F238E27FC236}">
                <a16:creationId xmlns:a16="http://schemas.microsoft.com/office/drawing/2014/main" id="{A9089718-9C12-8137-C603-416E70C30D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8260C7C-C90E-40B9-2E77-64DCF985F000}"/>
              </a:ext>
            </a:extLst>
          </p:cNvPr>
          <p:cNvSpPr>
            <a:spLocks noGrp="1"/>
          </p:cNvSpPr>
          <p:nvPr>
            <p:ph type="sldNum" sz="quarter" idx="12"/>
          </p:nvPr>
        </p:nvSpPr>
        <p:spPr/>
        <p:txBody>
          <a:bodyPr/>
          <a:lstStyle/>
          <a:p>
            <a:fld id="{2CBD2603-E763-4F59-A266-57464429C86D}" type="slidenum">
              <a:rPr lang="en-US" smtClean="0"/>
              <a:t>‹#›</a:t>
            </a:fld>
            <a:endParaRPr lang="en-US"/>
          </a:p>
        </p:txBody>
      </p:sp>
    </p:spTree>
    <p:extLst>
      <p:ext uri="{BB962C8B-B14F-4D97-AF65-F5344CB8AC3E}">
        <p14:creationId xmlns:p14="http://schemas.microsoft.com/office/powerpoint/2010/main" val="25351671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B5D97-E6A7-81C5-7E5C-BAEFAF0E53E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A5297C-B9EF-392D-1811-29950BE23F31}"/>
              </a:ext>
            </a:extLst>
          </p:cNvPr>
          <p:cNvSpPr>
            <a:spLocks noGrp="1"/>
          </p:cNvSpPr>
          <p:nvPr>
            <p:ph type="dt" sz="half" idx="10"/>
          </p:nvPr>
        </p:nvSpPr>
        <p:spPr/>
        <p:txBody>
          <a:bodyPr/>
          <a:lstStyle/>
          <a:p>
            <a:fld id="{66C1FBD1-9212-4E1C-8E88-457CA100414F}" type="datetimeFigureOut">
              <a:rPr lang="en-US" smtClean="0"/>
              <a:t>4/21/2025</a:t>
            </a:fld>
            <a:endParaRPr lang="en-US"/>
          </a:p>
        </p:txBody>
      </p:sp>
      <p:sp>
        <p:nvSpPr>
          <p:cNvPr id="4" name="Footer Placeholder 3">
            <a:extLst>
              <a:ext uri="{FF2B5EF4-FFF2-40B4-BE49-F238E27FC236}">
                <a16:creationId xmlns:a16="http://schemas.microsoft.com/office/drawing/2014/main" id="{6705E42C-1D31-AC0C-AE84-144E7CAD988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FA8369D-83FC-14FB-9400-F88F9B1A9E92}"/>
              </a:ext>
            </a:extLst>
          </p:cNvPr>
          <p:cNvSpPr>
            <a:spLocks noGrp="1"/>
          </p:cNvSpPr>
          <p:nvPr>
            <p:ph type="sldNum" sz="quarter" idx="12"/>
          </p:nvPr>
        </p:nvSpPr>
        <p:spPr/>
        <p:txBody>
          <a:bodyPr/>
          <a:lstStyle/>
          <a:p>
            <a:fld id="{2CBD2603-E763-4F59-A266-57464429C86D}" type="slidenum">
              <a:rPr lang="en-US" smtClean="0"/>
              <a:t>‹#›</a:t>
            </a:fld>
            <a:endParaRPr lang="en-US"/>
          </a:p>
        </p:txBody>
      </p:sp>
    </p:spTree>
    <p:extLst>
      <p:ext uri="{BB962C8B-B14F-4D97-AF65-F5344CB8AC3E}">
        <p14:creationId xmlns:p14="http://schemas.microsoft.com/office/powerpoint/2010/main" val="38595727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6F4F987-D12D-AB12-D577-319F0EAFAD2C}"/>
              </a:ext>
            </a:extLst>
          </p:cNvPr>
          <p:cNvSpPr>
            <a:spLocks noGrp="1"/>
          </p:cNvSpPr>
          <p:nvPr>
            <p:ph type="dt" sz="half" idx="10"/>
          </p:nvPr>
        </p:nvSpPr>
        <p:spPr/>
        <p:txBody>
          <a:bodyPr/>
          <a:lstStyle/>
          <a:p>
            <a:fld id="{66C1FBD1-9212-4E1C-8E88-457CA100414F}" type="datetimeFigureOut">
              <a:rPr lang="en-US" smtClean="0"/>
              <a:t>4/21/2025</a:t>
            </a:fld>
            <a:endParaRPr lang="en-US"/>
          </a:p>
        </p:txBody>
      </p:sp>
      <p:sp>
        <p:nvSpPr>
          <p:cNvPr id="3" name="Footer Placeholder 2">
            <a:extLst>
              <a:ext uri="{FF2B5EF4-FFF2-40B4-BE49-F238E27FC236}">
                <a16:creationId xmlns:a16="http://schemas.microsoft.com/office/drawing/2014/main" id="{A1F788F8-4EA2-8071-4193-7DAEDB92314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06BF557-0CFC-66F4-9D68-6A3FE0CCB249}"/>
              </a:ext>
            </a:extLst>
          </p:cNvPr>
          <p:cNvSpPr>
            <a:spLocks noGrp="1"/>
          </p:cNvSpPr>
          <p:nvPr>
            <p:ph type="sldNum" sz="quarter" idx="12"/>
          </p:nvPr>
        </p:nvSpPr>
        <p:spPr/>
        <p:txBody>
          <a:bodyPr/>
          <a:lstStyle/>
          <a:p>
            <a:fld id="{2CBD2603-E763-4F59-A266-57464429C86D}" type="slidenum">
              <a:rPr lang="en-US" smtClean="0"/>
              <a:t>‹#›</a:t>
            </a:fld>
            <a:endParaRPr lang="en-US"/>
          </a:p>
        </p:txBody>
      </p:sp>
    </p:spTree>
    <p:extLst>
      <p:ext uri="{BB962C8B-B14F-4D97-AF65-F5344CB8AC3E}">
        <p14:creationId xmlns:p14="http://schemas.microsoft.com/office/powerpoint/2010/main" val="3185822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52348-4CA6-F324-8C37-1C6E676331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7B9B491-F69C-BE4F-A05D-11C83CC500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1A9A554-91A4-C7DC-AF0D-DAA2FD23FD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96899F-A42A-3323-9477-52E6342036B6}"/>
              </a:ext>
            </a:extLst>
          </p:cNvPr>
          <p:cNvSpPr>
            <a:spLocks noGrp="1"/>
          </p:cNvSpPr>
          <p:nvPr>
            <p:ph type="dt" sz="half" idx="10"/>
          </p:nvPr>
        </p:nvSpPr>
        <p:spPr/>
        <p:txBody>
          <a:bodyPr/>
          <a:lstStyle/>
          <a:p>
            <a:fld id="{66C1FBD1-9212-4E1C-8E88-457CA100414F}" type="datetimeFigureOut">
              <a:rPr lang="en-US" smtClean="0"/>
              <a:t>4/21/2025</a:t>
            </a:fld>
            <a:endParaRPr lang="en-US"/>
          </a:p>
        </p:txBody>
      </p:sp>
      <p:sp>
        <p:nvSpPr>
          <p:cNvPr id="6" name="Footer Placeholder 5">
            <a:extLst>
              <a:ext uri="{FF2B5EF4-FFF2-40B4-BE49-F238E27FC236}">
                <a16:creationId xmlns:a16="http://schemas.microsoft.com/office/drawing/2014/main" id="{1DDFD7A7-05D6-ED11-5640-6E0C1CC09C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1AAC94-E3D3-D85C-60A8-224E9FF59CFF}"/>
              </a:ext>
            </a:extLst>
          </p:cNvPr>
          <p:cNvSpPr>
            <a:spLocks noGrp="1"/>
          </p:cNvSpPr>
          <p:nvPr>
            <p:ph type="sldNum" sz="quarter" idx="12"/>
          </p:nvPr>
        </p:nvSpPr>
        <p:spPr/>
        <p:txBody>
          <a:bodyPr/>
          <a:lstStyle/>
          <a:p>
            <a:fld id="{2CBD2603-E763-4F59-A266-57464429C86D}" type="slidenum">
              <a:rPr lang="en-US" smtClean="0"/>
              <a:t>‹#›</a:t>
            </a:fld>
            <a:endParaRPr lang="en-US"/>
          </a:p>
        </p:txBody>
      </p:sp>
    </p:spTree>
    <p:extLst>
      <p:ext uri="{BB962C8B-B14F-4D97-AF65-F5344CB8AC3E}">
        <p14:creationId xmlns:p14="http://schemas.microsoft.com/office/powerpoint/2010/main" val="29940571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FBB00-5DB5-C4BA-12A4-3664332804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8C6D08D-95E8-299A-1304-F90F75F0B2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880DD7F-8CE1-A088-046B-6D27E2641A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482152-61AC-91F7-D4A6-2B2A1CBCD2A6}"/>
              </a:ext>
            </a:extLst>
          </p:cNvPr>
          <p:cNvSpPr>
            <a:spLocks noGrp="1"/>
          </p:cNvSpPr>
          <p:nvPr>
            <p:ph type="dt" sz="half" idx="10"/>
          </p:nvPr>
        </p:nvSpPr>
        <p:spPr/>
        <p:txBody>
          <a:bodyPr/>
          <a:lstStyle/>
          <a:p>
            <a:fld id="{66C1FBD1-9212-4E1C-8E88-457CA100414F}" type="datetimeFigureOut">
              <a:rPr lang="en-US" smtClean="0"/>
              <a:t>4/21/2025</a:t>
            </a:fld>
            <a:endParaRPr lang="en-US"/>
          </a:p>
        </p:txBody>
      </p:sp>
      <p:sp>
        <p:nvSpPr>
          <p:cNvPr id="6" name="Footer Placeholder 5">
            <a:extLst>
              <a:ext uri="{FF2B5EF4-FFF2-40B4-BE49-F238E27FC236}">
                <a16:creationId xmlns:a16="http://schemas.microsoft.com/office/drawing/2014/main" id="{FC1ED557-6519-4F49-28B0-E695C5CCE8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E10BFD-453B-D282-2853-89AA563F61F6}"/>
              </a:ext>
            </a:extLst>
          </p:cNvPr>
          <p:cNvSpPr>
            <a:spLocks noGrp="1"/>
          </p:cNvSpPr>
          <p:nvPr>
            <p:ph type="sldNum" sz="quarter" idx="12"/>
          </p:nvPr>
        </p:nvSpPr>
        <p:spPr/>
        <p:txBody>
          <a:bodyPr/>
          <a:lstStyle/>
          <a:p>
            <a:fld id="{2CBD2603-E763-4F59-A266-57464429C86D}" type="slidenum">
              <a:rPr lang="en-US" smtClean="0"/>
              <a:t>‹#›</a:t>
            </a:fld>
            <a:endParaRPr lang="en-US"/>
          </a:p>
        </p:txBody>
      </p:sp>
    </p:spTree>
    <p:extLst>
      <p:ext uri="{BB962C8B-B14F-4D97-AF65-F5344CB8AC3E}">
        <p14:creationId xmlns:p14="http://schemas.microsoft.com/office/powerpoint/2010/main" val="7257184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9156A-926B-11F1-2B5A-6B9EEE61D22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4F836DB-B6C7-8C29-2C8E-3C8893E49AB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295AC5-E7DA-FEB5-0508-8D3BAF072343}"/>
              </a:ext>
            </a:extLst>
          </p:cNvPr>
          <p:cNvSpPr>
            <a:spLocks noGrp="1"/>
          </p:cNvSpPr>
          <p:nvPr>
            <p:ph type="dt" sz="half" idx="10"/>
          </p:nvPr>
        </p:nvSpPr>
        <p:spPr/>
        <p:txBody>
          <a:bodyPr/>
          <a:lstStyle/>
          <a:p>
            <a:fld id="{66C1FBD1-9212-4E1C-8E88-457CA100414F}" type="datetimeFigureOut">
              <a:rPr lang="en-US" smtClean="0"/>
              <a:t>4/21/2025</a:t>
            </a:fld>
            <a:endParaRPr lang="en-US"/>
          </a:p>
        </p:txBody>
      </p:sp>
      <p:sp>
        <p:nvSpPr>
          <p:cNvPr id="5" name="Footer Placeholder 4">
            <a:extLst>
              <a:ext uri="{FF2B5EF4-FFF2-40B4-BE49-F238E27FC236}">
                <a16:creationId xmlns:a16="http://schemas.microsoft.com/office/drawing/2014/main" id="{D9CB78A2-22A8-1A6B-8C7C-0F5FD388C1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24A8F2-46C4-36A7-9F70-845BA86F03BA}"/>
              </a:ext>
            </a:extLst>
          </p:cNvPr>
          <p:cNvSpPr>
            <a:spLocks noGrp="1"/>
          </p:cNvSpPr>
          <p:nvPr>
            <p:ph type="sldNum" sz="quarter" idx="12"/>
          </p:nvPr>
        </p:nvSpPr>
        <p:spPr/>
        <p:txBody>
          <a:bodyPr/>
          <a:lstStyle/>
          <a:p>
            <a:fld id="{2CBD2603-E763-4F59-A266-57464429C86D}" type="slidenum">
              <a:rPr lang="en-US" smtClean="0"/>
              <a:t>‹#›</a:t>
            </a:fld>
            <a:endParaRPr lang="en-US"/>
          </a:p>
        </p:txBody>
      </p:sp>
    </p:spTree>
    <p:extLst>
      <p:ext uri="{BB962C8B-B14F-4D97-AF65-F5344CB8AC3E}">
        <p14:creationId xmlns:p14="http://schemas.microsoft.com/office/powerpoint/2010/main" val="3696171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D63BBD-DEAE-F1D0-9B93-A51A1D7F7DB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3EBB9EE-3659-C4F3-460A-B7ED2BFE5AF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244A93-24F3-DD1A-604E-CE6E4ECF638A}"/>
              </a:ext>
            </a:extLst>
          </p:cNvPr>
          <p:cNvSpPr>
            <a:spLocks noGrp="1"/>
          </p:cNvSpPr>
          <p:nvPr>
            <p:ph type="dt" sz="half" idx="10"/>
          </p:nvPr>
        </p:nvSpPr>
        <p:spPr/>
        <p:txBody>
          <a:bodyPr/>
          <a:lstStyle/>
          <a:p>
            <a:fld id="{66C1FBD1-9212-4E1C-8E88-457CA100414F}" type="datetimeFigureOut">
              <a:rPr lang="en-US" smtClean="0"/>
              <a:t>4/21/2025</a:t>
            </a:fld>
            <a:endParaRPr lang="en-US"/>
          </a:p>
        </p:txBody>
      </p:sp>
      <p:sp>
        <p:nvSpPr>
          <p:cNvPr id="5" name="Footer Placeholder 4">
            <a:extLst>
              <a:ext uri="{FF2B5EF4-FFF2-40B4-BE49-F238E27FC236}">
                <a16:creationId xmlns:a16="http://schemas.microsoft.com/office/drawing/2014/main" id="{02C7A85E-9804-498C-F89A-8B7339A508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191A8F-D0C1-F7B2-9DF6-1B5FF9186623}"/>
              </a:ext>
            </a:extLst>
          </p:cNvPr>
          <p:cNvSpPr>
            <a:spLocks noGrp="1"/>
          </p:cNvSpPr>
          <p:nvPr>
            <p:ph type="sldNum" sz="quarter" idx="12"/>
          </p:nvPr>
        </p:nvSpPr>
        <p:spPr/>
        <p:txBody>
          <a:bodyPr/>
          <a:lstStyle/>
          <a:p>
            <a:fld id="{2CBD2603-E763-4F59-A266-57464429C86D}" type="slidenum">
              <a:rPr lang="en-US" smtClean="0"/>
              <a:t>‹#›</a:t>
            </a:fld>
            <a:endParaRPr lang="en-US"/>
          </a:p>
        </p:txBody>
      </p:sp>
    </p:spTree>
    <p:extLst>
      <p:ext uri="{BB962C8B-B14F-4D97-AF65-F5344CB8AC3E}">
        <p14:creationId xmlns:p14="http://schemas.microsoft.com/office/powerpoint/2010/main" val="14896514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15B1E1E-0F37-43A0-0B28-5D4C72319D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A4A70B3-899E-3FB0-1D2C-B60AE081F0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378FBB-9260-6B42-B484-D67AD2A978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C1FBD1-9212-4E1C-8E88-457CA100414F}" type="datetimeFigureOut">
              <a:rPr lang="en-US" smtClean="0"/>
              <a:t>4/21/2025</a:t>
            </a:fld>
            <a:endParaRPr lang="en-US"/>
          </a:p>
        </p:txBody>
      </p:sp>
      <p:sp>
        <p:nvSpPr>
          <p:cNvPr id="5" name="Footer Placeholder 4">
            <a:extLst>
              <a:ext uri="{FF2B5EF4-FFF2-40B4-BE49-F238E27FC236}">
                <a16:creationId xmlns:a16="http://schemas.microsoft.com/office/drawing/2014/main" id="{C9EB6F8C-A5D9-BB4D-CD37-F45DCEC696F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76740AA-648B-FCE9-8656-D89EED34C9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BD2603-E763-4F59-A266-57464429C86D}" type="slidenum">
              <a:rPr lang="en-US" smtClean="0"/>
              <a:t>‹#›</a:t>
            </a:fld>
            <a:endParaRPr lang="en-US"/>
          </a:p>
        </p:txBody>
      </p:sp>
    </p:spTree>
    <p:extLst>
      <p:ext uri="{BB962C8B-B14F-4D97-AF65-F5344CB8AC3E}">
        <p14:creationId xmlns:p14="http://schemas.microsoft.com/office/powerpoint/2010/main" val="21068229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330E3-BA53-F8EC-1DE9-2206BCBC7490}"/>
              </a:ext>
            </a:extLst>
          </p:cNvPr>
          <p:cNvSpPr>
            <a:spLocks noGrp="1"/>
          </p:cNvSpPr>
          <p:nvPr>
            <p:ph type="title"/>
          </p:nvPr>
        </p:nvSpPr>
        <p:spPr>
          <a:xfrm>
            <a:off x="838200" y="365124"/>
            <a:ext cx="10515600" cy="2236561"/>
          </a:xfrm>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MOYOMAS (FIBROIDS)</a:t>
            </a:r>
            <a:br>
              <a:rPr lang="en-US" sz="6000" b="1" dirty="0">
                <a:solidFill>
                  <a:srgbClr val="FF0000"/>
                </a:solidFill>
                <a:latin typeface="Times New Roman" panose="02020603050405020304" pitchFamily="18" charset="0"/>
                <a:cs typeface="Times New Roman" panose="02020603050405020304" pitchFamily="18" charset="0"/>
              </a:rPr>
            </a:br>
            <a:r>
              <a:rPr lang="en-US" sz="6000" b="1" dirty="0">
                <a:solidFill>
                  <a:srgbClr val="FF0000"/>
                </a:solidFill>
                <a:latin typeface="Times New Roman" panose="02020603050405020304" pitchFamily="18" charset="0"/>
                <a:cs typeface="Times New Roman" panose="02020603050405020304" pitchFamily="18" charset="0"/>
              </a:rPr>
              <a:t>(Summary)</a:t>
            </a:r>
            <a:endParaRPr lang="en-US" sz="6000" dirty="0"/>
          </a:p>
        </p:txBody>
      </p:sp>
      <p:sp>
        <p:nvSpPr>
          <p:cNvPr id="3" name="Content Placeholder 2">
            <a:extLst>
              <a:ext uri="{FF2B5EF4-FFF2-40B4-BE49-F238E27FC236}">
                <a16:creationId xmlns:a16="http://schemas.microsoft.com/office/drawing/2014/main" id="{CEBFE9AE-F25A-1480-C465-9617E23A9A33}"/>
              </a:ext>
            </a:extLst>
          </p:cNvPr>
          <p:cNvSpPr>
            <a:spLocks noGrp="1"/>
          </p:cNvSpPr>
          <p:nvPr>
            <p:ph idx="1"/>
          </p:nvPr>
        </p:nvSpPr>
        <p:spPr>
          <a:xfrm>
            <a:off x="838200" y="3428999"/>
            <a:ext cx="10515600" cy="2747963"/>
          </a:xfrm>
        </p:spPr>
        <p:txBody>
          <a:bodyPr/>
          <a:lstStyle/>
          <a:p>
            <a:pPr marL="0" indent="0" algn="ctr">
              <a:buNone/>
            </a:pPr>
            <a:r>
              <a:rPr lang="en-US" sz="4800" b="1" dirty="0">
                <a:solidFill>
                  <a:schemeClr val="tx1">
                    <a:lumMod val="95000"/>
                    <a:lumOff val="5000"/>
                  </a:schemeClr>
                </a:solidFill>
                <a:latin typeface="Times New Roman" panose="02020603050405020304" pitchFamily="18" charset="0"/>
                <a:cs typeface="Times New Roman" panose="02020603050405020304" pitchFamily="18" charset="0"/>
              </a:rPr>
              <a:t>Dr Amal Barakat</a:t>
            </a:r>
          </a:p>
          <a:p>
            <a:pPr marL="0" indent="0" algn="ctr">
              <a:buNone/>
            </a:pPr>
            <a:r>
              <a:rPr lang="en-US" sz="4800" b="1" dirty="0">
                <a:solidFill>
                  <a:schemeClr val="tx1">
                    <a:lumMod val="95000"/>
                    <a:lumOff val="5000"/>
                  </a:schemeClr>
                </a:solidFill>
                <a:latin typeface="Times New Roman" panose="02020603050405020304" pitchFamily="18" charset="0"/>
                <a:cs typeface="Times New Roman" panose="02020603050405020304" pitchFamily="18" charset="0"/>
              </a:rPr>
              <a:t>4/2025</a:t>
            </a:r>
          </a:p>
          <a:p>
            <a:endParaRPr lang="en-US" dirty="0"/>
          </a:p>
        </p:txBody>
      </p:sp>
    </p:spTree>
    <p:extLst>
      <p:ext uri="{BB962C8B-B14F-4D97-AF65-F5344CB8AC3E}">
        <p14:creationId xmlns:p14="http://schemas.microsoft.com/office/powerpoint/2010/main" val="1083632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5098A-BF3F-C6E1-3A06-E661262526BB}"/>
              </a:ext>
            </a:extLst>
          </p:cNvPr>
          <p:cNvSpPr>
            <a:spLocks noGrp="1"/>
          </p:cNvSpPr>
          <p:nvPr>
            <p:ph type="title"/>
          </p:nvPr>
        </p:nvSpPr>
        <p:spPr/>
        <p:txBody>
          <a:bodyPr>
            <a:normAutofit/>
          </a:bodyPr>
          <a:lstStyle/>
          <a:p>
            <a:pPr algn="ctr"/>
            <a:r>
              <a:rPr lang="en-US" sz="4800" b="1" u="sng" dirty="0">
                <a:solidFill>
                  <a:srgbClr val="FF0000"/>
                </a:solidFill>
                <a:latin typeface="Times New Roman" panose="02020603050405020304" pitchFamily="18" charset="0"/>
                <a:cs typeface="Times New Roman" panose="02020603050405020304" pitchFamily="18" charset="0"/>
              </a:rPr>
              <a:t>Fibroid</a:t>
            </a:r>
            <a:r>
              <a:rPr lang="en-US" sz="4800" b="1" dirty="0">
                <a:solidFill>
                  <a:srgbClr val="FF0000"/>
                </a:solidFill>
                <a:latin typeface="Times New Roman" panose="02020603050405020304" pitchFamily="18" charset="0"/>
                <a:cs typeface="Times New Roman" panose="02020603050405020304" pitchFamily="18" charset="0"/>
              </a:rPr>
              <a:t>, </a:t>
            </a:r>
            <a:r>
              <a:rPr lang="en-US" sz="4800" b="1" u="sng" dirty="0">
                <a:solidFill>
                  <a:srgbClr val="FF0000"/>
                </a:solidFill>
                <a:latin typeface="Times New Roman" panose="02020603050405020304" pitchFamily="18" charset="0"/>
                <a:cs typeface="Times New Roman" panose="02020603050405020304" pitchFamily="18" charset="0"/>
              </a:rPr>
              <a:t>Myoma</a:t>
            </a:r>
            <a:r>
              <a:rPr lang="en-US" sz="4800" b="1" dirty="0">
                <a:solidFill>
                  <a:srgbClr val="FF0000"/>
                </a:solidFill>
                <a:latin typeface="Times New Roman" panose="02020603050405020304" pitchFamily="18" charset="0"/>
                <a:cs typeface="Times New Roman" panose="02020603050405020304" pitchFamily="18" charset="0"/>
              </a:rPr>
              <a:t>, L</a:t>
            </a:r>
            <a:r>
              <a:rPr lang="en-US" sz="4800" b="1" u="sng" dirty="0">
                <a:solidFill>
                  <a:srgbClr val="FF0000"/>
                </a:solidFill>
                <a:latin typeface="Times New Roman" panose="02020603050405020304" pitchFamily="18" charset="0"/>
                <a:cs typeface="Times New Roman" panose="02020603050405020304" pitchFamily="18" charset="0"/>
              </a:rPr>
              <a:t>eiomyom</a:t>
            </a:r>
            <a:r>
              <a:rPr lang="en-US" sz="4800" b="1" dirty="0">
                <a:solidFill>
                  <a:srgbClr val="FF0000"/>
                </a:solidFill>
                <a:latin typeface="Times New Roman" panose="02020603050405020304" pitchFamily="18" charset="0"/>
                <a:cs typeface="Times New Roman" panose="02020603050405020304" pitchFamily="18" charset="0"/>
              </a:rPr>
              <a:t>a</a:t>
            </a:r>
            <a:endParaRPr lang="en-US" sz="4800" b="1" dirty="0">
              <a:solidFill>
                <a:srgbClr val="FF0000"/>
              </a:solidFill>
            </a:endParaRPr>
          </a:p>
        </p:txBody>
      </p:sp>
      <p:sp>
        <p:nvSpPr>
          <p:cNvPr id="3" name="Content Placeholder 2">
            <a:extLst>
              <a:ext uri="{FF2B5EF4-FFF2-40B4-BE49-F238E27FC236}">
                <a16:creationId xmlns:a16="http://schemas.microsoft.com/office/drawing/2014/main" id="{4BBB7271-EEAA-883B-D1F2-AF5C06248C05}"/>
              </a:ext>
            </a:extLst>
          </p:cNvPr>
          <p:cNvSpPr>
            <a:spLocks noGrp="1"/>
          </p:cNvSpPr>
          <p:nvPr>
            <p:ph idx="1"/>
          </p:nvPr>
        </p:nvSpPr>
        <p:spPr>
          <a:xfrm>
            <a:off x="838200" y="1825625"/>
            <a:ext cx="10515600" cy="4771118"/>
          </a:xfrm>
        </p:spPr>
        <p:txBody>
          <a:bodyPr>
            <a:normAutofit/>
          </a:bodyPr>
          <a:lstStyle/>
          <a:p>
            <a:r>
              <a:rPr lang="en-US" sz="3200" dirty="0">
                <a:latin typeface="Times New Roman" panose="02020603050405020304" pitchFamily="18" charset="0"/>
                <a:cs typeface="Times New Roman" panose="02020603050405020304" pitchFamily="18" charset="0"/>
              </a:rPr>
              <a:t>The terms</a:t>
            </a:r>
            <a:r>
              <a:rPr lang="en-US" sz="3200" u="sng" dirty="0">
                <a:latin typeface="Times New Roman" panose="02020603050405020304" pitchFamily="18" charset="0"/>
                <a:cs typeface="Times New Roman" panose="02020603050405020304" pitchFamily="18" charset="0"/>
              </a:rPr>
              <a:t> fibroid</a:t>
            </a:r>
            <a:r>
              <a:rPr lang="en-US" sz="3200" dirty="0">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rPr>
              <a:t>myoma</a:t>
            </a:r>
            <a:r>
              <a:rPr lang="en-US" sz="3200" dirty="0">
                <a:latin typeface="Times New Roman" panose="02020603050405020304" pitchFamily="18" charset="0"/>
                <a:cs typeface="Times New Roman" panose="02020603050405020304" pitchFamily="18" charset="0"/>
              </a:rPr>
              <a:t>, and </a:t>
            </a:r>
            <a:r>
              <a:rPr lang="en-US" sz="3200" u="sng" dirty="0">
                <a:latin typeface="Times New Roman" panose="02020603050405020304" pitchFamily="18" charset="0"/>
                <a:cs typeface="Times New Roman" panose="02020603050405020304" pitchFamily="18" charset="0"/>
              </a:rPr>
              <a:t>leiomyom</a:t>
            </a:r>
            <a:r>
              <a:rPr lang="en-US" sz="3200" dirty="0">
                <a:latin typeface="Times New Roman" panose="02020603050405020304" pitchFamily="18" charset="0"/>
                <a:cs typeface="Times New Roman" panose="02020603050405020304" pitchFamily="18" charset="0"/>
              </a:rPr>
              <a:t>a are synonymous and are the commonest </a:t>
            </a:r>
            <a:r>
              <a:rPr lang="en-US" sz="3200" dirty="0" err="1">
                <a:latin typeface="Times New Roman" panose="02020603050405020304" pitchFamily="18" charset="0"/>
                <a:cs typeface="Times New Roman" panose="02020603050405020304" pitchFamily="18" charset="0"/>
              </a:rPr>
              <a:t>gynaecological</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tumours</a:t>
            </a:r>
            <a:r>
              <a:rPr lang="en-US" sz="3200" dirty="0">
                <a:latin typeface="Times New Roman" panose="02020603050405020304" pitchFamily="18" charset="0"/>
                <a:cs typeface="Times New Roman" panose="02020603050405020304" pitchFamily="18" charset="0"/>
              </a:rPr>
              <a:t>, </a:t>
            </a:r>
            <a:r>
              <a:rPr lang="en-US" sz="3200" b="0" i="0" dirty="0">
                <a:solidFill>
                  <a:srgbClr val="212121"/>
                </a:solidFill>
                <a:effectLst/>
                <a:latin typeface="Times New Roman" panose="02020603050405020304" pitchFamily="18" charset="0"/>
                <a:cs typeface="Times New Roman" panose="02020603050405020304" pitchFamily="18" charset="0"/>
              </a:rPr>
              <a:t>with an overall incidence of 40% to 60% by age 35 and 70% to 80% by age 50.</a:t>
            </a:r>
            <a:endParaRPr lang="en-US" sz="3200" dirty="0">
              <a:solidFill>
                <a:srgbClr val="212121"/>
              </a:solidFill>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Uterine fibroids are currently the most common indication for hysterectomy worldwide.</a:t>
            </a:r>
          </a:p>
          <a:p>
            <a:r>
              <a:rPr lang="en-US" sz="3200" dirty="0">
                <a:latin typeface="Times New Roman" panose="02020603050405020304" pitchFamily="18" charset="0"/>
                <a:cs typeface="Times New Roman" panose="02020603050405020304" pitchFamily="18" charset="0"/>
              </a:rPr>
              <a:t>Uterine fibroids are</a:t>
            </a:r>
            <a:r>
              <a:rPr lang="en-US" sz="3200" b="0" i="0" dirty="0">
                <a:solidFill>
                  <a:srgbClr val="232323"/>
                </a:solidFill>
                <a:effectLst/>
                <a:latin typeface="Times New Roman" panose="02020603050405020304" pitchFamily="18" charset="0"/>
                <a:cs typeface="Times New Roman" panose="02020603050405020304" pitchFamily="18" charset="0"/>
              </a:rPr>
              <a:t> noncancerous</a:t>
            </a:r>
            <a:r>
              <a:rPr lang="en-US" sz="3200" dirty="0">
                <a:latin typeface="Times New Roman" panose="02020603050405020304" pitchFamily="18" charset="0"/>
                <a:cs typeface="Times New Roman" panose="02020603050405020304" pitchFamily="18" charset="0"/>
              </a:rPr>
              <a:t> monoclonal tumors that arise from the uterine smooth muscle tissue.</a:t>
            </a:r>
          </a:p>
          <a:p>
            <a:r>
              <a:rPr lang="en-US" sz="3200" dirty="0">
                <a:latin typeface="Times New Roman" panose="02020603050405020304" pitchFamily="18" charset="0"/>
                <a:cs typeface="Times New Roman" panose="02020603050405020304" pitchFamily="18" charset="0"/>
              </a:rPr>
              <a:t>Their growth is hormone dependent.</a:t>
            </a:r>
          </a:p>
          <a:p>
            <a:endParaRPr lang="en-US" sz="28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2385527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7EA2E-AB7E-98F9-BB97-C76D8CE04403}"/>
              </a:ext>
            </a:extLst>
          </p:cNvPr>
          <p:cNvSpPr>
            <a:spLocks noGrp="1"/>
          </p:cNvSpPr>
          <p:nvPr>
            <p:ph type="title"/>
          </p:nvPr>
        </p:nvSpPr>
        <p:spPr>
          <a:xfrm>
            <a:off x="838200" y="365125"/>
            <a:ext cx="10515600" cy="1550761"/>
          </a:xfrm>
        </p:spPr>
        <p:txBody>
          <a:bodyPr>
            <a:normAutofit fontScale="90000"/>
          </a:bodyPr>
          <a:lstStyle/>
          <a:p>
            <a:pPr algn="ctr"/>
            <a:r>
              <a:rPr lang="en-US" sz="4400" b="1" i="0" dirty="0">
                <a:solidFill>
                  <a:srgbClr val="FF0000"/>
                </a:solidFill>
                <a:effectLst/>
                <a:latin typeface="Cambria" panose="02040503050406030204" pitchFamily="18" charset="0"/>
              </a:rPr>
              <a:t>The International Federation of Gynecology and Obstetrics (FIGO) classification system for uterine fibroids</a:t>
            </a:r>
            <a:endParaRPr lang="en-US" b="1" dirty="0"/>
          </a:p>
        </p:txBody>
      </p:sp>
      <p:pic>
        <p:nvPicPr>
          <p:cNvPr id="4" name="Picture 2">
            <a:extLst>
              <a:ext uri="{FF2B5EF4-FFF2-40B4-BE49-F238E27FC236}">
                <a16:creationId xmlns:a16="http://schemas.microsoft.com/office/drawing/2014/main" id="{5C15D75F-282B-2F7C-34AD-86566C0C457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07571" y="2405742"/>
            <a:ext cx="10265229" cy="3853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98470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6855A-D015-DA3C-5F1D-8AF57353013A}"/>
              </a:ext>
            </a:extLst>
          </p:cNvPr>
          <p:cNvSpPr>
            <a:spLocks noGrp="1"/>
          </p:cNvSpPr>
          <p:nvPr>
            <p:ph type="title"/>
          </p:nvPr>
        </p:nvSpPr>
        <p:spPr>
          <a:xfrm>
            <a:off x="838200" y="365126"/>
            <a:ext cx="10515600" cy="1137104"/>
          </a:xfrm>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Risk Factors</a:t>
            </a:r>
            <a:endParaRPr lang="en-US" sz="6000" dirty="0"/>
          </a:p>
        </p:txBody>
      </p:sp>
      <p:sp>
        <p:nvSpPr>
          <p:cNvPr id="3" name="Content Placeholder 2">
            <a:extLst>
              <a:ext uri="{FF2B5EF4-FFF2-40B4-BE49-F238E27FC236}">
                <a16:creationId xmlns:a16="http://schemas.microsoft.com/office/drawing/2014/main" id="{E51B6344-820E-CF25-79E5-6D5769A50834}"/>
              </a:ext>
            </a:extLst>
          </p:cNvPr>
          <p:cNvSpPr>
            <a:spLocks noGrp="1"/>
          </p:cNvSpPr>
          <p:nvPr>
            <p:ph idx="1"/>
          </p:nvPr>
        </p:nvSpPr>
        <p:spPr>
          <a:xfrm>
            <a:off x="533401" y="1690688"/>
            <a:ext cx="11549742" cy="5069341"/>
          </a:xfrm>
        </p:spPr>
        <p:txBody>
          <a:bodyPr>
            <a:normAutofit fontScale="77500" lnSpcReduction="20000"/>
          </a:bodyPr>
          <a:lstStyle/>
          <a:p>
            <a:pPr algn="l"/>
            <a:r>
              <a:rPr lang="en-US" sz="3200" b="1" i="0" u="sng" dirty="0">
                <a:solidFill>
                  <a:srgbClr val="222222"/>
                </a:solidFill>
                <a:effectLst/>
                <a:latin typeface="Times New Roman" panose="02020603050405020304" pitchFamily="18" charset="0"/>
                <a:cs typeface="Times New Roman" panose="02020603050405020304" pitchFamily="18" charset="0"/>
              </a:rPr>
              <a:t>Several factors may affect a woman’s risk for having uterine fibroids, including the following</a:t>
            </a:r>
            <a:r>
              <a:rPr lang="en-US" sz="3200" b="0" i="0" baseline="30000" dirty="0">
                <a:solidFill>
                  <a:srgbClr val="3277B3"/>
                </a:solidFill>
                <a:effectLst/>
                <a:latin typeface="Times New Roman" panose="02020603050405020304" pitchFamily="18" charset="0"/>
                <a:cs typeface="Times New Roman" panose="02020603050405020304" pitchFamily="18" charset="0"/>
              </a:rPr>
              <a:t>:</a:t>
            </a:r>
            <a:endParaRPr lang="en-US" sz="3200" b="0" i="0" dirty="0">
              <a:solidFill>
                <a:srgbClr val="222222"/>
              </a:solidFill>
              <a:effectLst/>
              <a:latin typeface="Times New Roman" panose="02020603050405020304" pitchFamily="18" charset="0"/>
              <a:cs typeface="Times New Roman" panose="02020603050405020304" pitchFamily="18" charset="0"/>
            </a:endParaRPr>
          </a:p>
          <a:p>
            <a:pPr algn="l">
              <a:buFont typeface="Arial" panose="020B0604020202020204" pitchFamily="34" charset="0"/>
              <a:buChar char="•"/>
            </a:pPr>
            <a:r>
              <a:rPr lang="en-US" sz="2800" b="0" i="0" dirty="0">
                <a:solidFill>
                  <a:srgbClr val="222222"/>
                </a:solidFill>
                <a:effectLst/>
                <a:latin typeface="Times New Roman" panose="02020603050405020304" pitchFamily="18" charset="0"/>
                <a:cs typeface="Times New Roman" panose="02020603050405020304" pitchFamily="18" charset="0"/>
              </a:rPr>
              <a:t>Age (older women are at higher risk than younger women)</a:t>
            </a:r>
            <a:r>
              <a:rPr lang="en-US" sz="2800" dirty="0">
                <a:latin typeface="Times New Roman" panose="02020603050405020304" pitchFamily="18" charset="0"/>
                <a:cs typeface="Times New Roman" panose="02020603050405020304" pitchFamily="18" charset="0"/>
              </a:rPr>
              <a:t> (peak incidence at 40 to 50).</a:t>
            </a:r>
            <a:endParaRPr lang="en-US" sz="2800" b="0" i="0" dirty="0">
              <a:solidFill>
                <a:srgbClr val="222222"/>
              </a:solidFill>
              <a:effectLst/>
              <a:latin typeface="Times New Roman" panose="02020603050405020304" pitchFamily="18" charset="0"/>
              <a:cs typeface="Times New Roman" panose="02020603050405020304" pitchFamily="18" charset="0"/>
            </a:endParaRPr>
          </a:p>
          <a:p>
            <a:pPr algn="l">
              <a:buFont typeface="Arial" panose="020B0604020202020204" pitchFamily="34" charset="0"/>
              <a:buChar char="•"/>
            </a:pPr>
            <a:r>
              <a:rPr lang="en-US" sz="2800" b="0" i="0" dirty="0">
                <a:solidFill>
                  <a:srgbClr val="222222"/>
                </a:solidFill>
                <a:effectLst/>
                <a:latin typeface="Times New Roman" panose="02020603050405020304" pitchFamily="18" charset="0"/>
                <a:cs typeface="Times New Roman" panose="02020603050405020304" pitchFamily="18" charset="0"/>
              </a:rPr>
              <a:t>African American race</a:t>
            </a:r>
          </a:p>
          <a:p>
            <a:pPr algn="l">
              <a:buFont typeface="Arial" panose="020B0604020202020204" pitchFamily="34" charset="0"/>
              <a:buChar char="•"/>
            </a:pPr>
            <a:r>
              <a:rPr lang="en-US" sz="2800" b="0" i="0" dirty="0">
                <a:solidFill>
                  <a:srgbClr val="222222"/>
                </a:solidFill>
                <a:effectLst/>
                <a:latin typeface="Times New Roman" panose="02020603050405020304" pitchFamily="18" charset="0"/>
                <a:cs typeface="Times New Roman" panose="02020603050405020304" pitchFamily="18" charset="0"/>
              </a:rPr>
              <a:t>Obesity</a:t>
            </a:r>
          </a:p>
          <a:p>
            <a:pPr algn="l">
              <a:buFont typeface="Arial" panose="020B0604020202020204" pitchFamily="34" charset="0"/>
              <a:buChar char="•"/>
            </a:pPr>
            <a:r>
              <a:rPr lang="en-US" sz="2800" b="0" i="0" dirty="0">
                <a:solidFill>
                  <a:srgbClr val="222222"/>
                </a:solidFill>
                <a:effectLst/>
                <a:latin typeface="Times New Roman" panose="02020603050405020304" pitchFamily="18" charset="0"/>
                <a:cs typeface="Times New Roman" panose="02020603050405020304" pitchFamily="18" charset="0"/>
              </a:rPr>
              <a:t>Family history of uterine fibroids</a:t>
            </a:r>
          </a:p>
          <a:p>
            <a:pPr algn="l">
              <a:buFont typeface="Arial" panose="020B0604020202020204" pitchFamily="34" charset="0"/>
              <a:buChar char="•"/>
            </a:pPr>
            <a:r>
              <a:rPr lang="en-US" sz="2800" b="0" i="0" dirty="0">
                <a:solidFill>
                  <a:srgbClr val="222222"/>
                </a:solidFill>
                <a:effectLst/>
                <a:latin typeface="Times New Roman" panose="02020603050405020304" pitchFamily="18" charset="0"/>
                <a:cs typeface="Times New Roman" panose="02020603050405020304" pitchFamily="18" charset="0"/>
              </a:rPr>
              <a:t>High blood pressure</a:t>
            </a:r>
          </a:p>
          <a:p>
            <a:pPr algn="l">
              <a:buFont typeface="Arial" panose="020B0604020202020204" pitchFamily="34" charset="0"/>
              <a:buChar char="•"/>
            </a:pPr>
            <a:r>
              <a:rPr lang="en-US" sz="2800" b="0" i="0" dirty="0">
                <a:solidFill>
                  <a:srgbClr val="222222"/>
                </a:solidFill>
                <a:effectLst/>
                <a:latin typeface="Times New Roman" panose="02020603050405020304" pitchFamily="18" charset="0"/>
                <a:cs typeface="Times New Roman" panose="02020603050405020304" pitchFamily="18" charset="0"/>
              </a:rPr>
              <a:t>Nulliparity</a:t>
            </a:r>
          </a:p>
          <a:p>
            <a:r>
              <a:rPr lang="en-US" sz="2800" b="0" i="0" dirty="0">
                <a:solidFill>
                  <a:srgbClr val="222222"/>
                </a:solidFill>
                <a:effectLst/>
                <a:latin typeface="Times New Roman" panose="02020603050405020304" pitchFamily="18" charset="0"/>
                <a:cs typeface="Times New Roman" panose="02020603050405020304" pitchFamily="18" charset="0"/>
              </a:rPr>
              <a:t>Early Menarche</a:t>
            </a:r>
          </a:p>
          <a:p>
            <a:r>
              <a:rPr lang="en-US" sz="2800" dirty="0">
                <a:solidFill>
                  <a:srgbClr val="222222"/>
                </a:solidFill>
                <a:latin typeface="Times New Roman" panose="02020603050405020304" pitchFamily="18" charset="0"/>
                <a:cs typeface="Times New Roman" panose="02020603050405020304" pitchFamily="18" charset="0"/>
              </a:rPr>
              <a:t>Genetic variants</a:t>
            </a:r>
            <a:endParaRPr lang="en-US" sz="2800" b="0" i="0" dirty="0">
              <a:solidFill>
                <a:srgbClr val="222222"/>
              </a:solidFill>
              <a:effectLst/>
              <a:latin typeface="Times New Roman" panose="02020603050405020304" pitchFamily="18" charset="0"/>
              <a:cs typeface="Times New Roman" panose="02020603050405020304" pitchFamily="18" charset="0"/>
            </a:endParaRPr>
          </a:p>
          <a:p>
            <a:pPr algn="l">
              <a:buFont typeface="Arial" panose="020B0604020202020204" pitchFamily="34" charset="0"/>
              <a:buChar char="•"/>
            </a:pPr>
            <a:r>
              <a:rPr lang="en-US" sz="2800" b="0" i="0" dirty="0">
                <a:solidFill>
                  <a:srgbClr val="222222"/>
                </a:solidFill>
                <a:effectLst/>
                <a:latin typeface="Times New Roman" panose="02020603050405020304" pitchFamily="18" charset="0"/>
                <a:cs typeface="Times New Roman" panose="02020603050405020304" pitchFamily="18" charset="0"/>
              </a:rPr>
              <a:t>Vitamin D deficiency</a:t>
            </a:r>
          </a:p>
          <a:p>
            <a:pPr algn="l"/>
            <a:r>
              <a:rPr lang="en-US" sz="3600" b="1" i="0" u="sng" dirty="0">
                <a:solidFill>
                  <a:srgbClr val="222222"/>
                </a:solidFill>
                <a:effectLst/>
                <a:latin typeface="Times New Roman" panose="02020603050405020304" pitchFamily="18" charset="0"/>
                <a:cs typeface="Times New Roman" panose="02020603050405020304" pitchFamily="18" charset="0"/>
              </a:rPr>
              <a:t>Factors that may lower the risk of fibroids:</a:t>
            </a:r>
            <a:endParaRPr lang="en-US" sz="3600" b="1" i="0" u="sng" baseline="30000" dirty="0">
              <a:solidFill>
                <a:srgbClr val="3277B3"/>
              </a:solidFill>
              <a:effectLst/>
              <a:latin typeface="Times New Roman" panose="02020603050405020304" pitchFamily="18" charset="0"/>
              <a:cs typeface="Times New Roman" panose="02020603050405020304" pitchFamily="18" charset="0"/>
            </a:endParaRPr>
          </a:p>
          <a:p>
            <a:pPr algn="l"/>
            <a:r>
              <a:rPr lang="en-US" b="0" i="0" dirty="0">
                <a:solidFill>
                  <a:srgbClr val="222222"/>
                </a:solidFill>
                <a:effectLst/>
                <a:latin typeface="Times New Roman" panose="02020603050405020304" pitchFamily="18" charset="0"/>
                <a:cs typeface="Times New Roman" panose="02020603050405020304" pitchFamily="18" charset="0"/>
              </a:rPr>
              <a:t>Pregnancy (the risk decreases with an increasing number of pregnancies)</a:t>
            </a:r>
          </a:p>
          <a:p>
            <a:pPr algn="l">
              <a:buFont typeface="Arial" panose="020B0604020202020204" pitchFamily="34" charset="0"/>
              <a:buChar char="•"/>
            </a:pPr>
            <a:r>
              <a:rPr lang="en-US" b="0" i="0" dirty="0">
                <a:solidFill>
                  <a:srgbClr val="222222"/>
                </a:solidFill>
                <a:effectLst/>
                <a:latin typeface="Times New Roman" panose="02020603050405020304" pitchFamily="18" charset="0"/>
                <a:cs typeface="Times New Roman" panose="02020603050405020304" pitchFamily="18" charset="0"/>
              </a:rPr>
              <a:t>Long-term use of oral or injectable contraceptives</a:t>
            </a:r>
          </a:p>
          <a:p>
            <a:endParaRPr lang="en-US" dirty="0"/>
          </a:p>
        </p:txBody>
      </p:sp>
    </p:spTree>
    <p:extLst>
      <p:ext uri="{BB962C8B-B14F-4D97-AF65-F5344CB8AC3E}">
        <p14:creationId xmlns:p14="http://schemas.microsoft.com/office/powerpoint/2010/main" val="36964087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B0A22-C981-0691-A92E-0A99CAC83882}"/>
              </a:ext>
            </a:extLst>
          </p:cNvPr>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Asymptomatic Fibroids</a:t>
            </a:r>
            <a:endParaRPr lang="en-US" sz="6000" dirty="0"/>
          </a:p>
        </p:txBody>
      </p:sp>
      <p:sp>
        <p:nvSpPr>
          <p:cNvPr id="3" name="Content Placeholder 2">
            <a:extLst>
              <a:ext uri="{FF2B5EF4-FFF2-40B4-BE49-F238E27FC236}">
                <a16:creationId xmlns:a16="http://schemas.microsoft.com/office/drawing/2014/main" id="{9C25D71D-70CB-A96D-7DCA-3B358941BC44}"/>
              </a:ext>
            </a:extLst>
          </p:cNvPr>
          <p:cNvSpPr>
            <a:spLocks noGrp="1"/>
          </p:cNvSpPr>
          <p:nvPr>
            <p:ph idx="1"/>
          </p:nvPr>
        </p:nvSpPr>
        <p:spPr>
          <a:xfrm>
            <a:off x="838200" y="1825625"/>
            <a:ext cx="10515600" cy="4771118"/>
          </a:xfrm>
        </p:spPr>
        <p:txBody>
          <a:bodyPr/>
          <a:lstStyle/>
          <a:p>
            <a:r>
              <a:rPr lang="en-US" sz="3600" dirty="0">
                <a:latin typeface="Times New Roman" panose="02020603050405020304" pitchFamily="18" charset="0"/>
                <a:cs typeface="Times New Roman" panose="02020603050405020304" pitchFamily="18" charset="0"/>
              </a:rPr>
              <a:t>The majority of uterine leiomyomas are asymptomatic and will not require therapy. But they need follow-up.</a:t>
            </a:r>
          </a:p>
          <a:p>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Women with asymptomatic fibroids should be reassured that there is no evidence to substantiate major concern about malignancy and that hysterectomy is not indicated.</a:t>
            </a:r>
          </a:p>
          <a:p>
            <a:endParaRPr lang="en-US" dirty="0"/>
          </a:p>
        </p:txBody>
      </p:sp>
    </p:spTree>
    <p:extLst>
      <p:ext uri="{BB962C8B-B14F-4D97-AF65-F5344CB8AC3E}">
        <p14:creationId xmlns:p14="http://schemas.microsoft.com/office/powerpoint/2010/main" val="29368968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98299-0A51-C29E-9FDE-983BD446CDB5}"/>
              </a:ext>
            </a:extLst>
          </p:cNvPr>
          <p:cNvSpPr>
            <a:spLocks noGrp="1"/>
          </p:cNvSpPr>
          <p:nvPr>
            <p:ph type="title"/>
          </p:nvPr>
        </p:nvSpPr>
        <p:spPr>
          <a:xfrm>
            <a:off x="838200" y="119743"/>
            <a:ext cx="10515600" cy="1262743"/>
          </a:xfrm>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Symptomatic Fibroids</a:t>
            </a:r>
            <a:endParaRPr lang="en-US" sz="6000" b="1" dirty="0"/>
          </a:p>
        </p:txBody>
      </p:sp>
      <p:sp>
        <p:nvSpPr>
          <p:cNvPr id="3" name="Content Placeholder 2">
            <a:extLst>
              <a:ext uri="{FF2B5EF4-FFF2-40B4-BE49-F238E27FC236}">
                <a16:creationId xmlns:a16="http://schemas.microsoft.com/office/drawing/2014/main" id="{F37D7E3D-939D-ABE3-C856-556869EF7E00}"/>
              </a:ext>
            </a:extLst>
          </p:cNvPr>
          <p:cNvSpPr>
            <a:spLocks noGrp="1"/>
          </p:cNvSpPr>
          <p:nvPr>
            <p:ph idx="1"/>
          </p:nvPr>
        </p:nvSpPr>
        <p:spPr>
          <a:xfrm>
            <a:off x="838200" y="1545771"/>
            <a:ext cx="10515600" cy="5192486"/>
          </a:xfrm>
        </p:spPr>
        <p:txBody>
          <a:bodyPr>
            <a:normAutofit fontScale="85000" lnSpcReduction="20000"/>
          </a:bodyPr>
          <a:lstStyle/>
          <a:p>
            <a:r>
              <a:rPr lang="en-US" sz="4000" b="1" u="sng" dirty="0">
                <a:latin typeface="Times New Roman" panose="02020603050405020304" pitchFamily="18" charset="0"/>
                <a:cs typeface="Times New Roman" panose="02020603050405020304" pitchFamily="18" charset="0"/>
              </a:rPr>
              <a:t>20% to 50% are clinically symptomatic, causing: </a:t>
            </a:r>
          </a:p>
          <a:p>
            <a:r>
              <a:rPr lang="en-US" sz="4000" dirty="0">
                <a:solidFill>
                  <a:srgbClr val="232323"/>
                </a:solidFill>
                <a:latin typeface="Times New Roman" panose="02020603050405020304" pitchFamily="18" charset="0"/>
                <a:cs typeface="Times New Roman" panose="02020603050405020304" pitchFamily="18" charset="0"/>
              </a:rPr>
              <a:t>Heavy or prolonged menstrual bleeding</a:t>
            </a:r>
            <a:endParaRPr lang="en-US" sz="4000" i="0" dirty="0">
              <a:solidFill>
                <a:srgbClr val="232323"/>
              </a:solidFill>
              <a:effectLst/>
              <a:latin typeface="Times New Roman" panose="02020603050405020304" pitchFamily="18" charset="0"/>
              <a:cs typeface="Times New Roman" panose="02020603050405020304" pitchFamily="18" charset="0"/>
            </a:endParaRPr>
          </a:p>
          <a:p>
            <a:r>
              <a:rPr lang="en-US" sz="4000" dirty="0">
                <a:latin typeface="Times New Roman" panose="02020603050405020304" pitchFamily="18" charset="0"/>
                <a:cs typeface="Times New Roman" panose="02020603050405020304" pitchFamily="18" charset="0"/>
              </a:rPr>
              <a:t>Iron deficiency anemia</a:t>
            </a:r>
          </a:p>
          <a:p>
            <a:r>
              <a:rPr lang="en-US" sz="4000" dirty="0">
                <a:latin typeface="Times New Roman" panose="02020603050405020304" pitchFamily="18" charset="0"/>
                <a:cs typeface="Times New Roman" panose="02020603050405020304" pitchFamily="18" charset="0"/>
              </a:rPr>
              <a:t>Bulk effects:</a:t>
            </a:r>
          </a:p>
          <a:p>
            <a:r>
              <a:rPr lang="en-US" sz="4000" dirty="0">
                <a:solidFill>
                  <a:srgbClr val="7030A0"/>
                </a:solidFill>
                <a:latin typeface="Times New Roman" panose="02020603050405020304" pitchFamily="18" charset="0"/>
                <a:cs typeface="Times New Roman" panose="02020603050405020304" pitchFamily="18" charset="0"/>
              </a:rPr>
              <a:t>1-Pelvic pressure or pain</a:t>
            </a:r>
          </a:p>
          <a:p>
            <a:r>
              <a:rPr lang="en-US" sz="4000" b="0" i="0" dirty="0">
                <a:solidFill>
                  <a:srgbClr val="7030A0"/>
                </a:solidFill>
                <a:effectLst/>
                <a:latin typeface="Times New Roman" panose="02020603050405020304" pitchFamily="18" charset="0"/>
                <a:cs typeface="Times New Roman" panose="02020603050405020304" pitchFamily="18" charset="0"/>
              </a:rPr>
              <a:t>2-Urinary tract or bowel issues (</a:t>
            </a:r>
            <a:r>
              <a:rPr lang="en-US" sz="4000" dirty="0">
                <a:solidFill>
                  <a:srgbClr val="7030A0"/>
                </a:solidFill>
                <a:latin typeface="Times New Roman" panose="02020603050405020304" pitchFamily="18" charset="0"/>
                <a:cs typeface="Times New Roman" panose="02020603050405020304" pitchFamily="18" charset="0"/>
              </a:rPr>
              <a:t>frequency, urgency, bowel dysfunction) </a:t>
            </a:r>
            <a:endParaRPr lang="en-US" sz="4000" b="0" i="0" dirty="0">
              <a:solidFill>
                <a:srgbClr val="7030A0"/>
              </a:solidFill>
              <a:effectLst/>
              <a:latin typeface="Times New Roman" panose="02020603050405020304" pitchFamily="18" charset="0"/>
              <a:cs typeface="Times New Roman" panose="02020603050405020304" pitchFamily="18" charset="0"/>
            </a:endParaRPr>
          </a:p>
          <a:p>
            <a:r>
              <a:rPr lang="en-US" sz="4000" b="0" i="0" dirty="0">
                <a:solidFill>
                  <a:srgbClr val="7030A0"/>
                </a:solidFill>
                <a:effectLst/>
                <a:latin typeface="Times New Roman" panose="02020603050405020304" pitchFamily="18" charset="0"/>
                <a:cs typeface="Times New Roman" panose="02020603050405020304" pitchFamily="18" charset="0"/>
              </a:rPr>
              <a:t>3-Venous compression</a:t>
            </a:r>
            <a:endParaRPr lang="en-US" sz="4000" dirty="0">
              <a:solidFill>
                <a:srgbClr val="7030A0"/>
              </a:solidFill>
              <a:latin typeface="Times New Roman" panose="02020603050405020304" pitchFamily="18" charset="0"/>
              <a:cs typeface="Times New Roman" panose="02020603050405020304" pitchFamily="18" charset="0"/>
            </a:endParaRPr>
          </a:p>
          <a:p>
            <a:r>
              <a:rPr lang="en-US" sz="4000" dirty="0">
                <a:latin typeface="Times New Roman" panose="02020603050405020304" pitchFamily="18" charset="0"/>
                <a:cs typeface="Times New Roman" panose="02020603050405020304" pitchFamily="18" charset="0"/>
              </a:rPr>
              <a:t>Reproductive issues (</a:t>
            </a:r>
            <a:r>
              <a:rPr lang="en-US" sz="4000" b="0" i="0" dirty="0">
                <a:solidFill>
                  <a:srgbClr val="232323"/>
                </a:solidFill>
                <a:effectLst/>
                <a:latin typeface="Times New Roman" panose="02020603050405020304" pitchFamily="18" charset="0"/>
                <a:cs typeface="Times New Roman" panose="02020603050405020304" pitchFamily="18" charset="0"/>
              </a:rPr>
              <a:t>miscarriages, infertility)</a:t>
            </a:r>
          </a:p>
          <a:p>
            <a:r>
              <a:rPr lang="en-US" sz="4000" dirty="0">
                <a:solidFill>
                  <a:srgbClr val="232323"/>
                </a:solidFill>
                <a:latin typeface="Times New Roman" panose="02020603050405020304" pitchFamily="18" charset="0"/>
                <a:cs typeface="Times New Roman" panose="02020603050405020304" pitchFamily="18" charset="0"/>
              </a:rPr>
              <a:t>Obstetric complications</a:t>
            </a:r>
            <a:endParaRPr lang="en-US" dirty="0"/>
          </a:p>
        </p:txBody>
      </p:sp>
    </p:spTree>
    <p:extLst>
      <p:ext uri="{BB962C8B-B14F-4D97-AF65-F5344CB8AC3E}">
        <p14:creationId xmlns:p14="http://schemas.microsoft.com/office/powerpoint/2010/main" val="16225740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339C5-94A1-5B93-18D2-1B3ACB9C04F7}"/>
              </a:ext>
            </a:extLst>
          </p:cNvPr>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Pelvic Pain</a:t>
            </a:r>
            <a:endParaRPr lang="en-US" sz="6000" b="1" dirty="0"/>
          </a:p>
        </p:txBody>
      </p:sp>
      <p:sp>
        <p:nvSpPr>
          <p:cNvPr id="3" name="Content Placeholder 2">
            <a:extLst>
              <a:ext uri="{FF2B5EF4-FFF2-40B4-BE49-F238E27FC236}">
                <a16:creationId xmlns:a16="http://schemas.microsoft.com/office/drawing/2014/main" id="{6451D261-E876-A67C-2070-7791E51B9153}"/>
              </a:ext>
            </a:extLst>
          </p:cNvPr>
          <p:cNvSpPr>
            <a:spLocks noGrp="1"/>
          </p:cNvSpPr>
          <p:nvPr>
            <p:ph idx="1"/>
          </p:nvPr>
        </p:nvSpPr>
        <p:spPr/>
        <p:txBody>
          <a:bodyPr/>
          <a:lstStyle/>
          <a:p>
            <a:r>
              <a:rPr lang="en-US" sz="4000" b="1" u="sng" dirty="0">
                <a:latin typeface="Times New Roman" panose="02020603050405020304" pitchFamily="18" charset="0"/>
                <a:cs typeface="Times New Roman" panose="02020603050405020304" pitchFamily="18" charset="0"/>
              </a:rPr>
              <a:t>Causes of pelvic pain with fibroids:</a:t>
            </a:r>
          </a:p>
          <a:p>
            <a:r>
              <a:rPr lang="en-US" sz="4000" dirty="0">
                <a:latin typeface="Times New Roman" panose="02020603050405020304" pitchFamily="18" charset="0"/>
                <a:cs typeface="Times New Roman" panose="02020603050405020304" pitchFamily="18" charset="0"/>
              </a:rPr>
              <a:t>Degeneration </a:t>
            </a:r>
          </a:p>
          <a:p>
            <a:r>
              <a:rPr lang="en-US" sz="4000" dirty="0">
                <a:latin typeface="Times New Roman" panose="02020603050405020304" pitchFamily="18" charset="0"/>
                <a:cs typeface="Times New Roman" panose="02020603050405020304" pitchFamily="18" charset="0"/>
              </a:rPr>
              <a:t>Torsion</a:t>
            </a:r>
          </a:p>
          <a:p>
            <a:r>
              <a:rPr lang="en-US" sz="4000" dirty="0">
                <a:latin typeface="Times New Roman" panose="02020603050405020304" pitchFamily="18" charset="0"/>
                <a:cs typeface="Times New Roman" panose="02020603050405020304" pitchFamily="18" charset="0"/>
              </a:rPr>
              <a:t>Impaction </a:t>
            </a:r>
          </a:p>
          <a:p>
            <a:r>
              <a:rPr lang="en-US" sz="4000" dirty="0">
                <a:latin typeface="Times New Roman" panose="02020603050405020304" pitchFamily="18" charset="0"/>
                <a:cs typeface="Times New Roman" panose="02020603050405020304" pitchFamily="18" charset="0"/>
              </a:rPr>
              <a:t>possible associated adenomyosis and/or endometriosis</a:t>
            </a:r>
          </a:p>
          <a:p>
            <a:endParaRPr lang="en-US" dirty="0"/>
          </a:p>
        </p:txBody>
      </p:sp>
    </p:spTree>
    <p:extLst>
      <p:ext uri="{BB962C8B-B14F-4D97-AF65-F5344CB8AC3E}">
        <p14:creationId xmlns:p14="http://schemas.microsoft.com/office/powerpoint/2010/main" val="35831414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2F886-912F-B594-CF70-04F4F5AE96C5}"/>
              </a:ext>
            </a:extLst>
          </p:cNvPr>
          <p:cNvSpPr>
            <a:spLocks noGrp="1"/>
          </p:cNvSpPr>
          <p:nvPr>
            <p:ph type="title"/>
          </p:nvPr>
        </p:nvSpPr>
        <p:spPr/>
        <p:txBody>
          <a:bodyPr/>
          <a:lstStyle/>
          <a:p>
            <a:pPr algn="ctr"/>
            <a:r>
              <a:rPr kumimoji="0" lang="en-US" sz="6000" b="1" i="0" u="none" strike="noStrike" kern="1200" cap="none" spc="0" normalizeH="0" baseline="0" noProof="0" dirty="0">
                <a:ln>
                  <a:noFill/>
                </a:ln>
                <a:solidFill>
                  <a:srgbClr val="FF0000"/>
                </a:solidFill>
                <a:effectLst/>
                <a:uLnTx/>
                <a:uFillTx/>
                <a:latin typeface="Times New Roman" panose="02020603050405020304" pitchFamily="18" charset="0"/>
                <a:ea typeface="+mj-ea"/>
                <a:cs typeface="Times New Roman" panose="02020603050405020304" pitchFamily="18" charset="0"/>
              </a:rPr>
              <a:t>Fibroid Degeneration</a:t>
            </a:r>
            <a:endParaRPr lang="en-US" dirty="0"/>
          </a:p>
        </p:txBody>
      </p:sp>
      <p:sp>
        <p:nvSpPr>
          <p:cNvPr id="3" name="Content Placeholder 2">
            <a:extLst>
              <a:ext uri="{FF2B5EF4-FFF2-40B4-BE49-F238E27FC236}">
                <a16:creationId xmlns:a16="http://schemas.microsoft.com/office/drawing/2014/main" id="{AE57553A-E466-33C6-58D2-2466B62AF116}"/>
              </a:ext>
            </a:extLst>
          </p:cNvPr>
          <p:cNvSpPr>
            <a:spLocks noGrp="1"/>
          </p:cNvSpPr>
          <p:nvPr>
            <p:ph idx="1"/>
          </p:nvPr>
        </p:nvSpPr>
        <p:spPr>
          <a:xfrm>
            <a:off x="838200" y="1825625"/>
            <a:ext cx="10515600" cy="4667250"/>
          </a:xfrm>
        </p:spPr>
        <p:txBody>
          <a:bodyPr/>
          <a:lstStyle/>
          <a:p>
            <a:r>
              <a:rPr lang="en-US" sz="3600" b="0" i="0" dirty="0">
                <a:solidFill>
                  <a:srgbClr val="1F1F1F"/>
                </a:solidFill>
                <a:effectLst/>
                <a:latin typeface="Times New Roman" panose="02020603050405020304" pitchFamily="18" charset="0"/>
                <a:cs typeface="Times New Roman" panose="02020603050405020304" pitchFamily="18" charset="0"/>
              </a:rPr>
              <a:t>Degeneration</a:t>
            </a:r>
            <a:r>
              <a:rPr lang="en-US" sz="3600" b="0" i="0" dirty="0">
                <a:solidFill>
                  <a:srgbClr val="040C28"/>
                </a:solidFill>
                <a:effectLst/>
                <a:latin typeface="Times New Roman" panose="02020603050405020304" pitchFamily="18" charset="0"/>
                <a:cs typeface="Times New Roman" panose="02020603050405020304" pitchFamily="18" charset="0"/>
              </a:rPr>
              <a:t> happens when fibroids outgrow their blood supply.</a:t>
            </a:r>
            <a:endParaRPr lang="en-US" sz="3600" b="0" i="0" dirty="0">
              <a:solidFill>
                <a:srgbClr val="1F1F1F"/>
              </a:solidFill>
              <a:effectLst/>
              <a:latin typeface="Times New Roman" panose="02020603050405020304" pitchFamily="18" charset="0"/>
              <a:cs typeface="Times New Roman" panose="02020603050405020304" pitchFamily="18" charset="0"/>
            </a:endParaRPr>
          </a:p>
          <a:p>
            <a:r>
              <a:rPr lang="en-US" sz="3600" b="0" i="0" dirty="0">
                <a:solidFill>
                  <a:srgbClr val="1F1F1F"/>
                </a:solidFill>
                <a:effectLst/>
                <a:latin typeface="Times New Roman" panose="02020603050405020304" pitchFamily="18" charset="0"/>
                <a:cs typeface="Times New Roman" panose="02020603050405020304" pitchFamily="18" charset="0"/>
              </a:rPr>
              <a:t>D</a:t>
            </a:r>
            <a:r>
              <a:rPr lang="en-US" sz="3600" dirty="0">
                <a:solidFill>
                  <a:srgbClr val="1F1F1F"/>
                </a:solidFill>
                <a:latin typeface="Times New Roman" panose="02020603050405020304" pitchFamily="18" charset="0"/>
                <a:cs typeface="Times New Roman" panose="02020603050405020304" pitchFamily="18" charset="0"/>
              </a:rPr>
              <a:t>egeneration</a:t>
            </a:r>
            <a:r>
              <a:rPr lang="en-US" sz="3600" b="0" i="0" dirty="0">
                <a:solidFill>
                  <a:srgbClr val="1F1F1F"/>
                </a:solidFill>
                <a:effectLst/>
                <a:latin typeface="Times New Roman" panose="02020603050405020304" pitchFamily="18" charset="0"/>
                <a:cs typeface="Times New Roman" panose="02020603050405020304" pitchFamily="18" charset="0"/>
              </a:rPr>
              <a:t> is described as</a:t>
            </a:r>
            <a:r>
              <a:rPr lang="en-US" sz="3600" b="0" i="0" u="sng" dirty="0">
                <a:solidFill>
                  <a:srgbClr val="1F1F1F"/>
                </a:solidFill>
                <a:effectLst/>
                <a:latin typeface="Times New Roman" panose="02020603050405020304" pitchFamily="18" charset="0"/>
                <a:cs typeface="Times New Roman" panose="02020603050405020304" pitchFamily="18" charset="0"/>
              </a:rPr>
              <a:t> </a:t>
            </a:r>
            <a:r>
              <a:rPr lang="en-US" sz="3600" b="0" i="0" u="sng" dirty="0">
                <a:solidFill>
                  <a:srgbClr val="040C28"/>
                </a:solidFill>
                <a:effectLst/>
                <a:latin typeface="Times New Roman" panose="02020603050405020304" pitchFamily="18" charset="0"/>
                <a:cs typeface="Times New Roman" panose="02020603050405020304" pitchFamily="18" charset="0"/>
              </a:rPr>
              <a:t>hyaline</a:t>
            </a:r>
            <a:r>
              <a:rPr lang="en-US" sz="3600" b="0" i="0" dirty="0">
                <a:solidFill>
                  <a:srgbClr val="040C28"/>
                </a:solidFill>
                <a:effectLst/>
                <a:latin typeface="Times New Roman" panose="02020603050405020304" pitchFamily="18" charset="0"/>
                <a:cs typeface="Times New Roman" panose="02020603050405020304" pitchFamily="18" charset="0"/>
              </a:rPr>
              <a:t>, </a:t>
            </a:r>
            <a:r>
              <a:rPr lang="en-US" sz="3600" b="0" i="0" u="sng" dirty="0">
                <a:solidFill>
                  <a:srgbClr val="040C28"/>
                </a:solidFill>
                <a:effectLst/>
                <a:latin typeface="Times New Roman" panose="02020603050405020304" pitchFamily="18" charset="0"/>
                <a:cs typeface="Times New Roman" panose="02020603050405020304" pitchFamily="18" charset="0"/>
              </a:rPr>
              <a:t>myxomatous</a:t>
            </a:r>
            <a:r>
              <a:rPr lang="en-US" sz="3600" b="0" i="0" dirty="0">
                <a:solidFill>
                  <a:srgbClr val="040C28"/>
                </a:solidFill>
                <a:effectLst/>
                <a:latin typeface="Times New Roman" panose="02020603050405020304" pitchFamily="18" charset="0"/>
                <a:cs typeface="Times New Roman" panose="02020603050405020304" pitchFamily="18" charset="0"/>
              </a:rPr>
              <a:t>, </a:t>
            </a:r>
            <a:r>
              <a:rPr lang="en-US" sz="3600" b="0" i="0" u="sng" dirty="0">
                <a:solidFill>
                  <a:srgbClr val="040C28"/>
                </a:solidFill>
                <a:effectLst/>
                <a:latin typeface="Times New Roman" panose="02020603050405020304" pitchFamily="18" charset="0"/>
                <a:cs typeface="Times New Roman" panose="02020603050405020304" pitchFamily="18" charset="0"/>
              </a:rPr>
              <a:t>calcific</a:t>
            </a:r>
            <a:r>
              <a:rPr lang="en-US" sz="3600" b="0" i="0" dirty="0">
                <a:solidFill>
                  <a:srgbClr val="040C28"/>
                </a:solidFill>
                <a:effectLst/>
                <a:latin typeface="Times New Roman" panose="02020603050405020304" pitchFamily="18" charset="0"/>
                <a:cs typeface="Times New Roman" panose="02020603050405020304" pitchFamily="18" charset="0"/>
              </a:rPr>
              <a:t>, </a:t>
            </a:r>
            <a:r>
              <a:rPr lang="en-US" sz="3600" b="0" i="0" u="sng" dirty="0">
                <a:solidFill>
                  <a:srgbClr val="040C28"/>
                </a:solidFill>
                <a:effectLst/>
                <a:latin typeface="Times New Roman" panose="02020603050405020304" pitchFamily="18" charset="0"/>
                <a:cs typeface="Times New Roman" panose="02020603050405020304" pitchFamily="18" charset="0"/>
              </a:rPr>
              <a:t>cystic</a:t>
            </a:r>
            <a:r>
              <a:rPr lang="en-US" sz="3600" b="0" i="0" dirty="0">
                <a:solidFill>
                  <a:srgbClr val="040C28"/>
                </a:solidFill>
                <a:effectLst/>
                <a:latin typeface="Times New Roman" panose="02020603050405020304" pitchFamily="18" charset="0"/>
                <a:cs typeface="Times New Roman" panose="02020603050405020304" pitchFamily="18" charset="0"/>
              </a:rPr>
              <a:t>, </a:t>
            </a:r>
            <a:r>
              <a:rPr lang="en-US" sz="3600" b="0" i="0" u="sng" dirty="0">
                <a:solidFill>
                  <a:srgbClr val="040C28"/>
                </a:solidFill>
                <a:effectLst/>
                <a:latin typeface="Times New Roman" panose="02020603050405020304" pitchFamily="18" charset="0"/>
                <a:cs typeface="Times New Roman" panose="02020603050405020304" pitchFamily="18" charset="0"/>
              </a:rPr>
              <a:t>fatty</a:t>
            </a:r>
            <a:r>
              <a:rPr lang="en-US" sz="3600" b="0" i="0" dirty="0">
                <a:solidFill>
                  <a:srgbClr val="040C28"/>
                </a:solidFill>
                <a:effectLst/>
                <a:latin typeface="Times New Roman" panose="02020603050405020304" pitchFamily="18" charset="0"/>
                <a:cs typeface="Times New Roman" panose="02020603050405020304" pitchFamily="18" charset="0"/>
              </a:rPr>
              <a:t>, </a:t>
            </a:r>
            <a:r>
              <a:rPr lang="en-US" sz="3600" b="0" i="0" u="sng" dirty="0">
                <a:solidFill>
                  <a:srgbClr val="040C28"/>
                </a:solidFill>
                <a:effectLst/>
                <a:latin typeface="Times New Roman" panose="02020603050405020304" pitchFamily="18" charset="0"/>
                <a:cs typeface="Times New Roman" panose="02020603050405020304" pitchFamily="18" charset="0"/>
              </a:rPr>
              <a:t>red</a:t>
            </a:r>
            <a:r>
              <a:rPr lang="en-US" sz="3600" b="0" i="0" dirty="0">
                <a:solidFill>
                  <a:srgbClr val="040C28"/>
                </a:solidFill>
                <a:effectLst/>
                <a:latin typeface="Times New Roman" panose="02020603050405020304" pitchFamily="18" charset="0"/>
                <a:cs typeface="Times New Roman" panose="02020603050405020304" pitchFamily="18" charset="0"/>
              </a:rPr>
              <a:t> (most common during pregnancy), or </a:t>
            </a:r>
            <a:r>
              <a:rPr lang="en-US" sz="3600" b="0" i="0" u="sng" dirty="0">
                <a:solidFill>
                  <a:srgbClr val="040C28"/>
                </a:solidFill>
                <a:effectLst/>
                <a:latin typeface="Times New Roman" panose="02020603050405020304" pitchFamily="18" charset="0"/>
                <a:cs typeface="Times New Roman" panose="02020603050405020304" pitchFamily="18" charset="0"/>
              </a:rPr>
              <a:t>necrotic</a:t>
            </a:r>
            <a:r>
              <a:rPr lang="en-US" sz="3600" b="0" i="0" dirty="0">
                <a:solidFill>
                  <a:srgbClr val="040C28"/>
                </a:solidFill>
                <a:effectLst/>
                <a:latin typeface="Times New Roman" panose="02020603050405020304" pitchFamily="18" charset="0"/>
                <a:cs typeface="Times New Roman" panose="02020603050405020304" pitchFamily="18" charset="0"/>
              </a:rPr>
              <a:t>.</a:t>
            </a:r>
          </a:p>
          <a:p>
            <a:r>
              <a:rPr lang="en-US" sz="3600" b="0" i="0" dirty="0">
                <a:solidFill>
                  <a:srgbClr val="040C28"/>
                </a:solidFill>
                <a:effectLst/>
                <a:latin typeface="Times New Roman" panose="02020603050405020304" pitchFamily="18" charset="0"/>
                <a:cs typeface="Times New Roman" panose="02020603050405020304" pitchFamily="18" charset="0"/>
              </a:rPr>
              <a:t>Hyaline degeneration</a:t>
            </a:r>
            <a:r>
              <a:rPr lang="en-US" sz="3600" b="0" i="0" dirty="0">
                <a:solidFill>
                  <a:srgbClr val="474747"/>
                </a:solidFill>
                <a:effectLst/>
                <a:latin typeface="Times New Roman" panose="02020603050405020304" pitchFamily="18" charset="0"/>
                <a:cs typeface="Times New Roman" panose="02020603050405020304" pitchFamily="18" charset="0"/>
              </a:rPr>
              <a:t> (63%) is the most common degenerative change in fibroid.</a:t>
            </a:r>
          </a:p>
          <a:p>
            <a:pPr marL="0" indent="0">
              <a:buNone/>
            </a:pPr>
            <a:endParaRPr lang="en-US" dirty="0"/>
          </a:p>
        </p:txBody>
      </p:sp>
    </p:spTree>
    <p:extLst>
      <p:ext uri="{BB962C8B-B14F-4D97-AF65-F5344CB8AC3E}">
        <p14:creationId xmlns:p14="http://schemas.microsoft.com/office/powerpoint/2010/main" val="32727701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E0A77-EA92-86CF-0924-433CC3B27647}"/>
              </a:ext>
            </a:extLst>
          </p:cNvPr>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Fibroids &amp; Pregnancy</a:t>
            </a:r>
            <a:endParaRPr lang="en-US" sz="6000" b="1" dirty="0"/>
          </a:p>
        </p:txBody>
      </p:sp>
      <p:sp>
        <p:nvSpPr>
          <p:cNvPr id="3" name="Content Placeholder 2">
            <a:extLst>
              <a:ext uri="{FF2B5EF4-FFF2-40B4-BE49-F238E27FC236}">
                <a16:creationId xmlns:a16="http://schemas.microsoft.com/office/drawing/2014/main" id="{C223760F-01A5-9875-DF90-D60FE1D5B8E5}"/>
              </a:ext>
            </a:extLst>
          </p:cNvPr>
          <p:cNvSpPr>
            <a:spLocks noGrp="1"/>
          </p:cNvSpPr>
          <p:nvPr>
            <p:ph idx="1"/>
          </p:nvPr>
        </p:nvSpPr>
        <p:spPr>
          <a:xfrm>
            <a:off x="838200" y="1825624"/>
            <a:ext cx="10515600" cy="4803775"/>
          </a:xfrm>
        </p:spPr>
        <p:txBody>
          <a:bodyPr/>
          <a:lstStyle/>
          <a:p>
            <a:r>
              <a:rPr lang="en-US" sz="3600" b="0" i="0" dirty="0">
                <a:solidFill>
                  <a:srgbClr val="232323"/>
                </a:solidFill>
                <a:effectLst/>
                <a:latin typeface="Times New Roman" panose="02020603050405020304" pitchFamily="18" charset="0"/>
                <a:cs typeface="Times New Roman" panose="02020603050405020304" pitchFamily="18" charset="0"/>
              </a:rPr>
              <a:t>Most patients with fibroids do not have any complications during pregnancy related to the fibroids.</a:t>
            </a:r>
          </a:p>
          <a:p>
            <a:r>
              <a:rPr lang="en-US" sz="3600" dirty="0">
                <a:solidFill>
                  <a:srgbClr val="212121"/>
                </a:solidFill>
                <a:latin typeface="Times New Roman" panose="02020603050405020304" pitchFamily="18" charset="0"/>
                <a:cs typeface="Times New Roman" panose="02020603050405020304" pitchFamily="18" charset="0"/>
              </a:rPr>
              <a:t>O</a:t>
            </a:r>
            <a:r>
              <a:rPr lang="en-US" sz="3600" b="0" i="0" dirty="0">
                <a:solidFill>
                  <a:srgbClr val="212121"/>
                </a:solidFill>
                <a:effectLst/>
                <a:latin typeface="Times New Roman" panose="02020603050405020304" pitchFamily="18" charset="0"/>
                <a:cs typeface="Times New Roman" panose="02020603050405020304" pitchFamily="18" charset="0"/>
              </a:rPr>
              <a:t>ne-third of fibroids may grow in the first trimester</a:t>
            </a:r>
            <a:endParaRPr lang="en-US" sz="3600" b="0" i="0" dirty="0">
              <a:solidFill>
                <a:srgbClr val="232323"/>
              </a:solidFill>
              <a:effectLst/>
              <a:latin typeface="Times New Roman" panose="02020603050405020304" pitchFamily="18" charset="0"/>
              <a:cs typeface="Times New Roman" panose="02020603050405020304" pitchFamily="18" charset="0"/>
            </a:endParaRPr>
          </a:p>
          <a:p>
            <a:r>
              <a:rPr lang="en-US" sz="3600" b="0" i="0" dirty="0">
                <a:solidFill>
                  <a:srgbClr val="474747"/>
                </a:solidFill>
                <a:effectLst/>
                <a:latin typeface="Times New Roman" panose="02020603050405020304" pitchFamily="18" charset="0"/>
                <a:cs typeface="Times New Roman" panose="02020603050405020304" pitchFamily="18" charset="0"/>
              </a:rPr>
              <a:t>Pain is the most common complication of fibroids in pregnancy, and is seen most often in women with fibroids &gt; 5 cm during the second and third trimesters of pregnancy.</a:t>
            </a:r>
          </a:p>
          <a:p>
            <a:r>
              <a:rPr lang="en-US" sz="3600" dirty="0">
                <a:solidFill>
                  <a:srgbClr val="232323"/>
                </a:solidFill>
                <a:latin typeface="Times New Roman" panose="02020603050405020304" pitchFamily="18" charset="0"/>
                <a:cs typeface="Times New Roman" panose="02020603050405020304" pitchFamily="18" charset="0"/>
              </a:rPr>
              <a:t>Pain due to </a:t>
            </a:r>
            <a:r>
              <a:rPr lang="en-US" sz="3600" b="0" i="0" dirty="0">
                <a:solidFill>
                  <a:srgbClr val="474747"/>
                </a:solidFill>
                <a:effectLst/>
                <a:latin typeface="Times New Roman" panose="02020603050405020304" pitchFamily="18" charset="0"/>
                <a:cs typeface="Times New Roman" panose="02020603050405020304" pitchFamily="18" charset="0"/>
              </a:rPr>
              <a:t>red degeneration, </a:t>
            </a:r>
            <a:r>
              <a:rPr lang="en-US" sz="3600" b="0" i="0" dirty="0">
                <a:solidFill>
                  <a:srgbClr val="040C28"/>
                </a:solidFill>
                <a:effectLst/>
                <a:latin typeface="Times New Roman" panose="02020603050405020304" pitchFamily="18" charset="0"/>
                <a:cs typeface="Times New Roman" panose="02020603050405020304" pitchFamily="18" charset="0"/>
              </a:rPr>
              <a:t>torsion, or impaction</a:t>
            </a:r>
            <a:endParaRPr lang="en-US" sz="3600" dirty="0">
              <a:solidFill>
                <a:srgbClr val="232323"/>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683270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CE3A4-1F39-73FA-E380-982FD90B66D7}"/>
              </a:ext>
            </a:extLst>
          </p:cNvPr>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Fibroids &amp; Pregnancy</a:t>
            </a:r>
            <a:endParaRPr lang="en-US" sz="6000" dirty="0"/>
          </a:p>
        </p:txBody>
      </p:sp>
      <p:sp>
        <p:nvSpPr>
          <p:cNvPr id="3" name="Content Placeholder 2">
            <a:extLst>
              <a:ext uri="{FF2B5EF4-FFF2-40B4-BE49-F238E27FC236}">
                <a16:creationId xmlns:a16="http://schemas.microsoft.com/office/drawing/2014/main" id="{FBA509E1-F675-BD71-EFE8-E0E235327B5F}"/>
              </a:ext>
            </a:extLst>
          </p:cNvPr>
          <p:cNvSpPr>
            <a:spLocks noGrp="1"/>
          </p:cNvSpPr>
          <p:nvPr>
            <p:ph idx="1"/>
          </p:nvPr>
        </p:nvSpPr>
        <p:spPr>
          <a:xfrm>
            <a:off x="838200" y="1825625"/>
            <a:ext cx="10515600" cy="4667250"/>
          </a:xfrm>
        </p:spPr>
        <p:txBody>
          <a:bodyPr>
            <a:normAutofit/>
          </a:bodyPr>
          <a:lstStyle/>
          <a:p>
            <a:r>
              <a:rPr lang="en-US" sz="3200" b="1" dirty="0">
                <a:solidFill>
                  <a:srgbClr val="FF0000"/>
                </a:solidFill>
                <a:latin typeface="Times New Roman" panose="02020603050405020304" pitchFamily="18" charset="0"/>
                <a:cs typeface="Times New Roman" panose="02020603050405020304" pitchFamily="18" charset="0"/>
              </a:rPr>
              <a:t>Red Degeneration of Fibroids:</a:t>
            </a:r>
          </a:p>
          <a:p>
            <a:r>
              <a:rPr lang="en-US" sz="3200" b="0" i="0" dirty="0">
                <a:solidFill>
                  <a:srgbClr val="1F1F1F"/>
                </a:solidFill>
                <a:effectLst/>
                <a:latin typeface="Times New Roman" panose="02020603050405020304" pitchFamily="18" charset="0"/>
                <a:cs typeface="Times New Roman" panose="02020603050405020304" pitchFamily="18" charset="0"/>
              </a:rPr>
              <a:t>Red degeneration is a </a:t>
            </a:r>
            <a:r>
              <a:rPr lang="en-US" sz="3200" b="0" i="0" dirty="0">
                <a:solidFill>
                  <a:srgbClr val="040C28"/>
                </a:solidFill>
                <a:effectLst/>
                <a:latin typeface="Times New Roman" panose="02020603050405020304" pitchFamily="18" charset="0"/>
                <a:cs typeface="Times New Roman" panose="02020603050405020304" pitchFamily="18" charset="0"/>
              </a:rPr>
              <a:t>hemorrhagic infarction of the uterine leiomyoma</a:t>
            </a:r>
            <a:r>
              <a:rPr lang="en-US" sz="3200" b="0" i="0" dirty="0">
                <a:solidFill>
                  <a:srgbClr val="1F1F1F"/>
                </a:solidFill>
                <a:effectLst/>
                <a:latin typeface="Times New Roman" panose="02020603050405020304" pitchFamily="18" charset="0"/>
                <a:cs typeface="Times New Roman" panose="02020603050405020304" pitchFamily="18" charset="0"/>
              </a:rPr>
              <a:t>, which is a well-known complication, </a:t>
            </a:r>
            <a:r>
              <a:rPr lang="en-US" sz="3200" b="0" i="0" dirty="0">
                <a:solidFill>
                  <a:srgbClr val="7030A0"/>
                </a:solidFill>
                <a:effectLst/>
                <a:latin typeface="Times New Roman" panose="02020603050405020304" pitchFamily="18" charset="0"/>
                <a:cs typeface="Times New Roman" panose="02020603050405020304" pitchFamily="18" charset="0"/>
              </a:rPr>
              <a:t>especially during pregnancy</a:t>
            </a:r>
            <a:r>
              <a:rPr lang="en-US" sz="3200" b="0" i="0" dirty="0">
                <a:solidFill>
                  <a:srgbClr val="1F1F1F"/>
                </a:solidFill>
                <a:effectLst/>
                <a:latin typeface="Times New Roman" panose="02020603050405020304" pitchFamily="18" charset="0"/>
                <a:cs typeface="Times New Roman" panose="02020603050405020304" pitchFamily="18" charset="0"/>
              </a:rPr>
              <a:t>.</a:t>
            </a:r>
          </a:p>
          <a:p>
            <a:r>
              <a:rPr kumimoji="0" lang="en-US" sz="3200" b="0" i="0" u="none" strike="noStrike" kern="1200" cap="none" spc="3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Pain may be associated with a low-grade fever, uterine tenderness on palpation, elevated white blood cell count, or peritoneal signs.</a:t>
            </a:r>
          </a:p>
          <a:p>
            <a:r>
              <a:rPr lang="en-US" sz="3200" dirty="0">
                <a:solidFill>
                  <a:srgbClr val="212121"/>
                </a:solidFill>
                <a:latin typeface="Times New Roman" panose="02020603050405020304" pitchFamily="18" charset="0"/>
                <a:cs typeface="Times New Roman" panose="02020603050405020304" pitchFamily="18" charset="0"/>
              </a:rPr>
              <a:t>Pain </a:t>
            </a:r>
            <a:r>
              <a:rPr lang="en-US" sz="3200" b="0" i="0" dirty="0">
                <a:solidFill>
                  <a:srgbClr val="212121"/>
                </a:solidFill>
                <a:effectLst/>
                <a:latin typeface="Times New Roman" panose="02020603050405020304" pitchFamily="18" charset="0"/>
                <a:cs typeface="Times New Roman" panose="02020603050405020304" pitchFamily="18" charset="0"/>
              </a:rPr>
              <a:t>is usually managed conservatively by bed rest, hydration, and analgesics.</a:t>
            </a:r>
          </a:p>
          <a:p>
            <a:endParaRPr lang="en-US" sz="2800" b="1" dirty="0">
              <a:solidFill>
                <a:srgbClr val="FF0000"/>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0498552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65F77-BC67-CE48-E4DC-99ABA133423A}"/>
              </a:ext>
            </a:extLst>
          </p:cNvPr>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Fibroids &amp; Pregnancy</a:t>
            </a:r>
            <a:endParaRPr lang="en-US" sz="6000" b="1" dirty="0"/>
          </a:p>
        </p:txBody>
      </p:sp>
      <p:sp>
        <p:nvSpPr>
          <p:cNvPr id="3" name="Content Placeholder 2">
            <a:extLst>
              <a:ext uri="{FF2B5EF4-FFF2-40B4-BE49-F238E27FC236}">
                <a16:creationId xmlns:a16="http://schemas.microsoft.com/office/drawing/2014/main" id="{0159A8D2-E07B-F50A-F554-09103863C2E1}"/>
              </a:ext>
            </a:extLst>
          </p:cNvPr>
          <p:cNvSpPr>
            <a:spLocks noGrp="1"/>
          </p:cNvSpPr>
          <p:nvPr>
            <p:ph idx="1"/>
          </p:nvPr>
        </p:nvSpPr>
        <p:spPr>
          <a:xfrm>
            <a:off x="838200" y="1825624"/>
            <a:ext cx="10515600" cy="4803775"/>
          </a:xfrm>
        </p:spPr>
        <p:txBody>
          <a:bodyPr>
            <a:normAutofit/>
          </a:bodyPr>
          <a:lstStyle/>
          <a:p>
            <a:r>
              <a:rPr lang="en-US" sz="2800" b="1" dirty="0">
                <a:solidFill>
                  <a:srgbClr val="232323"/>
                </a:solidFill>
                <a:latin typeface="Times New Roman" panose="02020603050405020304" pitchFamily="18" charset="0"/>
                <a:cs typeface="Times New Roman" panose="02020603050405020304" pitchFamily="18" charset="0"/>
              </a:rPr>
              <a:t>T</a:t>
            </a:r>
            <a:r>
              <a:rPr lang="en-US" sz="2800" b="1" i="0" dirty="0">
                <a:solidFill>
                  <a:srgbClr val="232323"/>
                </a:solidFill>
                <a:effectLst/>
                <a:latin typeface="Times New Roman" panose="02020603050405020304" pitchFamily="18" charset="0"/>
                <a:cs typeface="Times New Roman" panose="02020603050405020304" pitchFamily="18" charset="0"/>
              </a:rPr>
              <a:t>here may be a slightly increased risk of obstetric complications:</a:t>
            </a:r>
          </a:p>
          <a:p>
            <a:r>
              <a:rPr lang="en-US" dirty="0">
                <a:solidFill>
                  <a:srgbClr val="232323"/>
                </a:solidFill>
                <a:latin typeface="Times New Roman" panose="02020603050405020304" pitchFamily="18" charset="0"/>
                <a:cs typeface="Times New Roman" panose="02020603050405020304" pitchFamily="18" charset="0"/>
              </a:rPr>
              <a:t>E</a:t>
            </a:r>
            <a:r>
              <a:rPr lang="en-US" sz="2800" b="0" i="0" dirty="0">
                <a:solidFill>
                  <a:srgbClr val="232323"/>
                </a:solidFill>
                <a:effectLst/>
                <a:latin typeface="Times New Roman" panose="02020603050405020304" pitchFamily="18" charset="0"/>
                <a:cs typeface="Times New Roman" panose="02020603050405020304" pitchFamily="18" charset="0"/>
              </a:rPr>
              <a:t>arly pregnancy loss</a:t>
            </a:r>
          </a:p>
          <a:p>
            <a:r>
              <a:rPr lang="en-US" b="0" i="0" dirty="0">
                <a:solidFill>
                  <a:srgbClr val="232323"/>
                </a:solidFill>
                <a:effectLst/>
                <a:latin typeface="Times New Roman" panose="02020603050405020304" pitchFamily="18" charset="0"/>
                <a:cs typeface="Times New Roman" panose="02020603050405020304" pitchFamily="18" charset="0"/>
              </a:rPr>
              <a:t>B</a:t>
            </a:r>
            <a:r>
              <a:rPr lang="en-US" sz="2800" b="0" i="0" dirty="0">
                <a:solidFill>
                  <a:srgbClr val="232323"/>
                </a:solidFill>
                <a:effectLst/>
                <a:latin typeface="Times New Roman" panose="02020603050405020304" pitchFamily="18" charset="0"/>
                <a:cs typeface="Times New Roman" panose="02020603050405020304" pitchFamily="18" charset="0"/>
              </a:rPr>
              <a:t>leeding in early pregnancy</a:t>
            </a:r>
            <a:endParaRPr lang="en-US" dirty="0">
              <a:solidFill>
                <a:srgbClr val="232323"/>
              </a:solidFill>
              <a:latin typeface="Times New Roman" panose="02020603050405020304" pitchFamily="18" charset="0"/>
              <a:cs typeface="Times New Roman" panose="02020603050405020304" pitchFamily="18" charset="0"/>
            </a:endParaRPr>
          </a:p>
          <a:p>
            <a:r>
              <a:rPr lang="en-US" dirty="0">
                <a:solidFill>
                  <a:srgbClr val="232323"/>
                </a:solidFill>
                <a:latin typeface="Times New Roman" panose="02020603050405020304" pitchFamily="18" charset="0"/>
                <a:cs typeface="Times New Roman" panose="02020603050405020304" pitchFamily="18" charset="0"/>
              </a:rPr>
              <a:t>P</a:t>
            </a:r>
            <a:r>
              <a:rPr lang="en-US" sz="2800" b="0" i="0" dirty="0">
                <a:solidFill>
                  <a:srgbClr val="232323"/>
                </a:solidFill>
                <a:effectLst/>
                <a:latin typeface="Times New Roman" panose="02020603050405020304" pitchFamily="18" charset="0"/>
                <a:cs typeface="Times New Roman" panose="02020603050405020304" pitchFamily="18" charset="0"/>
              </a:rPr>
              <a:t>reterm labor and birth</a:t>
            </a:r>
            <a:endParaRPr lang="en-US" dirty="0">
              <a:solidFill>
                <a:srgbClr val="232323"/>
              </a:solidFill>
              <a:latin typeface="Times New Roman" panose="02020603050405020304" pitchFamily="18" charset="0"/>
              <a:cs typeface="Times New Roman" panose="02020603050405020304" pitchFamily="18" charset="0"/>
            </a:endParaRPr>
          </a:p>
          <a:p>
            <a:r>
              <a:rPr lang="en-US" dirty="0">
                <a:solidFill>
                  <a:srgbClr val="232323"/>
                </a:solidFill>
                <a:latin typeface="Times New Roman" panose="02020603050405020304" pitchFamily="18" charset="0"/>
                <a:cs typeface="Times New Roman" panose="02020603050405020304" pitchFamily="18" charset="0"/>
              </a:rPr>
              <a:t>F</a:t>
            </a:r>
            <a:r>
              <a:rPr lang="en-US" sz="2800" b="0" i="0" dirty="0">
                <a:solidFill>
                  <a:srgbClr val="232323"/>
                </a:solidFill>
                <a:effectLst/>
                <a:latin typeface="Times New Roman" panose="02020603050405020304" pitchFamily="18" charset="0"/>
                <a:cs typeface="Times New Roman" panose="02020603050405020304" pitchFamily="18" charset="0"/>
              </a:rPr>
              <a:t>etal malpresentation (Breach, malpresentation)</a:t>
            </a:r>
            <a:endParaRPr lang="en-US" dirty="0">
              <a:solidFill>
                <a:srgbClr val="232323"/>
              </a:solidFill>
              <a:latin typeface="Times New Roman" panose="02020603050405020304" pitchFamily="18" charset="0"/>
              <a:cs typeface="Times New Roman" panose="02020603050405020304" pitchFamily="18" charset="0"/>
            </a:endParaRPr>
          </a:p>
          <a:p>
            <a:r>
              <a:rPr lang="en-US" dirty="0">
                <a:solidFill>
                  <a:srgbClr val="232323"/>
                </a:solidFill>
                <a:latin typeface="Times New Roman" panose="02020603050405020304" pitchFamily="18" charset="0"/>
                <a:cs typeface="Times New Roman" panose="02020603050405020304" pitchFamily="18" charset="0"/>
              </a:rPr>
              <a:t>P</a:t>
            </a:r>
            <a:r>
              <a:rPr lang="en-US" sz="2800" b="0" i="0" dirty="0">
                <a:solidFill>
                  <a:srgbClr val="232323"/>
                </a:solidFill>
                <a:effectLst/>
                <a:latin typeface="Times New Roman" panose="02020603050405020304" pitchFamily="18" charset="0"/>
                <a:cs typeface="Times New Roman" panose="02020603050405020304" pitchFamily="18" charset="0"/>
              </a:rPr>
              <a:t>lacental abruption</a:t>
            </a:r>
          </a:p>
          <a:p>
            <a:r>
              <a:rPr lang="en-US" sz="2800" i="0" dirty="0">
                <a:solidFill>
                  <a:srgbClr val="212121"/>
                </a:solidFill>
                <a:effectLst/>
                <a:latin typeface="Times New Roman" panose="02020603050405020304" pitchFamily="18" charset="0"/>
                <a:cs typeface="Times New Roman" panose="02020603050405020304" pitchFamily="18" charset="0"/>
              </a:rPr>
              <a:t>Labor dystocia</a:t>
            </a:r>
            <a:endParaRPr lang="en-US" dirty="0">
              <a:solidFill>
                <a:srgbClr val="212121"/>
              </a:solidFill>
              <a:latin typeface="Times New Roman" panose="02020603050405020304" pitchFamily="18" charset="0"/>
              <a:cs typeface="Times New Roman" panose="02020603050405020304" pitchFamily="18" charset="0"/>
            </a:endParaRPr>
          </a:p>
          <a:p>
            <a:r>
              <a:rPr lang="en-US" dirty="0">
                <a:solidFill>
                  <a:srgbClr val="212121"/>
                </a:solidFill>
                <a:latin typeface="Times New Roman" panose="02020603050405020304" pitchFamily="18" charset="0"/>
                <a:cs typeface="Times New Roman" panose="02020603050405020304" pitchFamily="18" charset="0"/>
              </a:rPr>
              <a:t>C</a:t>
            </a:r>
            <a:r>
              <a:rPr lang="en-US" sz="2800" i="0" dirty="0">
                <a:solidFill>
                  <a:srgbClr val="212121"/>
                </a:solidFill>
                <a:effectLst/>
                <a:latin typeface="Times New Roman" panose="02020603050405020304" pitchFamily="18" charset="0"/>
                <a:cs typeface="Times New Roman" panose="02020603050405020304" pitchFamily="18" charset="0"/>
              </a:rPr>
              <a:t>esarean delivery </a:t>
            </a:r>
            <a:endParaRPr lang="en-US" dirty="0">
              <a:solidFill>
                <a:srgbClr val="212121"/>
              </a:solidFill>
              <a:latin typeface="Times New Roman" panose="02020603050405020304" pitchFamily="18" charset="0"/>
              <a:cs typeface="Times New Roman" panose="02020603050405020304" pitchFamily="18" charset="0"/>
            </a:endParaRPr>
          </a:p>
          <a:p>
            <a:r>
              <a:rPr lang="en-US" dirty="0">
                <a:solidFill>
                  <a:srgbClr val="212121"/>
                </a:solidFill>
                <a:latin typeface="Times New Roman" panose="02020603050405020304" pitchFamily="18" charset="0"/>
                <a:cs typeface="Times New Roman" panose="02020603050405020304" pitchFamily="18" charset="0"/>
              </a:rPr>
              <a:t>P</a:t>
            </a:r>
            <a:r>
              <a:rPr lang="en-US" sz="2800" i="0" dirty="0">
                <a:solidFill>
                  <a:srgbClr val="212121"/>
                </a:solidFill>
                <a:effectLst/>
                <a:latin typeface="Times New Roman" panose="02020603050405020304" pitchFamily="18" charset="0"/>
                <a:cs typeface="Times New Roman" panose="02020603050405020304" pitchFamily="18" charset="0"/>
              </a:rPr>
              <a:t>ostpartum hemorrhage</a:t>
            </a:r>
            <a:endParaRPr lang="en-US" dirty="0"/>
          </a:p>
        </p:txBody>
      </p:sp>
    </p:spTree>
    <p:extLst>
      <p:ext uri="{BB962C8B-B14F-4D97-AF65-F5344CB8AC3E}">
        <p14:creationId xmlns:p14="http://schemas.microsoft.com/office/powerpoint/2010/main" val="15519176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F8062-D40D-7258-03D2-F347C139CF9A}"/>
              </a:ext>
            </a:extLst>
          </p:cNvPr>
          <p:cNvSpPr>
            <a:spLocks noGrp="1"/>
          </p:cNvSpPr>
          <p:nvPr>
            <p:ph type="title"/>
          </p:nvPr>
        </p:nvSpPr>
        <p:spPr/>
        <p:txBody>
          <a:bodyPr>
            <a:noAutofit/>
          </a:bodyPr>
          <a:lstStyle/>
          <a:p>
            <a:pPr algn="ctr"/>
            <a:r>
              <a:rPr lang="en-US" sz="4800" b="1" dirty="0">
                <a:solidFill>
                  <a:srgbClr val="FF0000"/>
                </a:solidFill>
                <a:latin typeface="Times New Roman" panose="02020603050405020304" pitchFamily="18" charset="0"/>
                <a:cs typeface="Times New Roman" panose="02020603050405020304" pitchFamily="18" charset="0"/>
              </a:rPr>
              <a:t>Myomectomy during pregnancy or C/S</a:t>
            </a:r>
            <a:endParaRPr lang="en-US" sz="4800" dirty="0"/>
          </a:p>
        </p:txBody>
      </p:sp>
      <p:sp>
        <p:nvSpPr>
          <p:cNvPr id="3" name="Content Placeholder 2">
            <a:extLst>
              <a:ext uri="{FF2B5EF4-FFF2-40B4-BE49-F238E27FC236}">
                <a16:creationId xmlns:a16="http://schemas.microsoft.com/office/drawing/2014/main" id="{3989C91F-511D-3179-9C68-686B62DC4813}"/>
              </a:ext>
            </a:extLst>
          </p:cNvPr>
          <p:cNvSpPr>
            <a:spLocks noGrp="1"/>
          </p:cNvSpPr>
          <p:nvPr>
            <p:ph idx="1"/>
          </p:nvPr>
        </p:nvSpPr>
        <p:spPr/>
        <p:txBody>
          <a:bodyPr/>
          <a:lstStyle/>
          <a:p>
            <a:r>
              <a:rPr lang="en-US" sz="4000" dirty="0">
                <a:solidFill>
                  <a:srgbClr val="212121"/>
                </a:solidFill>
                <a:latin typeface="Times New Roman" panose="02020603050405020304" pitchFamily="18" charset="0"/>
                <a:cs typeface="Times New Roman" panose="02020603050405020304" pitchFamily="18" charset="0"/>
              </a:rPr>
              <a:t>M</a:t>
            </a:r>
            <a:r>
              <a:rPr lang="en-US" sz="4000" b="0" i="0" dirty="0">
                <a:solidFill>
                  <a:srgbClr val="212121"/>
                </a:solidFill>
                <a:effectLst/>
                <a:latin typeface="Times New Roman" panose="02020603050405020304" pitchFamily="18" charset="0"/>
                <a:cs typeface="Times New Roman" panose="02020603050405020304" pitchFamily="18" charset="0"/>
              </a:rPr>
              <a:t>ost authorities agree that every effort should be made to avoid performing a myomectomy at the time of cesarean delivery due to the well-substantiated risk of severe hemorrhage requiring blood transfusion, uterine artery ligation, and/or hysterectomy.</a:t>
            </a:r>
            <a:endParaRPr lang="en-US" sz="40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247645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1C6CE-8407-37D0-2B07-9E6FF7710E71}"/>
              </a:ext>
            </a:extLst>
          </p:cNvPr>
          <p:cNvSpPr>
            <a:spLocks noGrp="1"/>
          </p:cNvSpPr>
          <p:nvPr>
            <p:ph type="title"/>
          </p:nvPr>
        </p:nvSpPr>
        <p:spPr/>
        <p:txBody>
          <a:bodyPr>
            <a:normAutofit/>
          </a:bodyPr>
          <a:lstStyle/>
          <a:p>
            <a:pPr algn="ctr"/>
            <a:r>
              <a:rPr lang="en-US" sz="4800" b="1" dirty="0">
                <a:solidFill>
                  <a:srgbClr val="FF0000"/>
                </a:solidFill>
                <a:latin typeface="Times New Roman" panose="02020603050405020304" pitchFamily="18" charset="0"/>
                <a:cs typeface="Times New Roman" panose="02020603050405020304" pitchFamily="18" charset="0"/>
              </a:rPr>
              <a:t>Type of delivery after Myomectomy</a:t>
            </a:r>
          </a:p>
        </p:txBody>
      </p:sp>
      <p:sp>
        <p:nvSpPr>
          <p:cNvPr id="3" name="Content Placeholder 2">
            <a:extLst>
              <a:ext uri="{FF2B5EF4-FFF2-40B4-BE49-F238E27FC236}">
                <a16:creationId xmlns:a16="http://schemas.microsoft.com/office/drawing/2014/main" id="{D89C98B4-7FB0-E03C-9860-FF4268CD386B}"/>
              </a:ext>
            </a:extLst>
          </p:cNvPr>
          <p:cNvSpPr>
            <a:spLocks noGrp="1"/>
          </p:cNvSpPr>
          <p:nvPr>
            <p:ph idx="1"/>
          </p:nvPr>
        </p:nvSpPr>
        <p:spPr>
          <a:xfrm>
            <a:off x="838200" y="1825624"/>
            <a:ext cx="10515600" cy="4890861"/>
          </a:xfrm>
        </p:spPr>
        <p:txBody>
          <a:bodyPr>
            <a:normAutofit/>
          </a:bodyPr>
          <a:lstStyle/>
          <a:p>
            <a:r>
              <a:rPr lang="en-US" sz="3000" dirty="0">
                <a:latin typeface="Times New Roman" panose="02020603050405020304" pitchFamily="18" charset="0"/>
                <a:cs typeface="Times New Roman" panose="02020603050405020304" pitchFamily="18" charset="0"/>
              </a:rPr>
              <a:t>According to </a:t>
            </a:r>
            <a:r>
              <a:rPr lang="en-US" sz="3000" b="1" dirty="0">
                <a:latin typeface="Times New Roman" panose="02020603050405020304" pitchFamily="18" charset="0"/>
                <a:cs typeface="Times New Roman" panose="02020603050405020304" pitchFamily="18" charset="0"/>
              </a:rPr>
              <a:t>ACOG guidelines</a:t>
            </a:r>
            <a:r>
              <a:rPr lang="en-US" sz="3000" dirty="0">
                <a:latin typeface="Times New Roman" panose="02020603050405020304" pitchFamily="18" charset="0"/>
                <a:cs typeface="Times New Roman" panose="02020603050405020304" pitchFamily="18" charset="0"/>
              </a:rPr>
              <a:t> (American College of Obstetricians and Gynecologists): Given the potential risk for uterine rupture, </a:t>
            </a:r>
            <a:r>
              <a:rPr lang="en-US" sz="3000" b="1" dirty="0">
                <a:latin typeface="Times New Roman" panose="02020603050405020304" pitchFamily="18" charset="0"/>
                <a:cs typeface="Times New Roman" panose="02020603050405020304" pitchFamily="18" charset="0"/>
              </a:rPr>
              <a:t>elective cesarean delivery</a:t>
            </a:r>
            <a:r>
              <a:rPr lang="en-US" sz="3000" dirty="0">
                <a:latin typeface="Times New Roman" panose="02020603050405020304" pitchFamily="18" charset="0"/>
                <a:cs typeface="Times New Roman" panose="02020603050405020304" pitchFamily="18" charset="0"/>
              </a:rPr>
              <a:t> is recommended in women with a </a:t>
            </a:r>
            <a:r>
              <a:rPr lang="en-US" sz="3000" b="1" dirty="0">
                <a:latin typeface="Times New Roman" panose="02020603050405020304" pitchFamily="18" charset="0"/>
                <a:cs typeface="Times New Roman" panose="02020603050405020304" pitchFamily="18" charset="0"/>
              </a:rPr>
              <a:t>history of full-thickness myometrial incisions</a:t>
            </a:r>
            <a:r>
              <a:rPr lang="en-US" sz="3000" dirty="0">
                <a:latin typeface="Times New Roman" panose="02020603050405020304" pitchFamily="18" charset="0"/>
                <a:cs typeface="Times New Roman" panose="02020603050405020304" pitchFamily="18" charset="0"/>
              </a:rPr>
              <a:t>, especially if the surgical report confirms </a:t>
            </a:r>
            <a:r>
              <a:rPr lang="en-US" sz="3000" b="1" dirty="0">
                <a:latin typeface="Times New Roman" panose="02020603050405020304" pitchFamily="18" charset="0"/>
                <a:cs typeface="Times New Roman" panose="02020603050405020304" pitchFamily="18" charset="0"/>
              </a:rPr>
              <a:t>entry into the endometrial cavity.</a:t>
            </a:r>
          </a:p>
          <a:p>
            <a:pPr marL="0" indent="0">
              <a:buNone/>
            </a:pPr>
            <a:endParaRPr lang="en-US" sz="3000" b="1" dirty="0">
              <a:latin typeface="Times New Roman" panose="02020603050405020304" pitchFamily="18" charset="0"/>
              <a:cs typeface="Times New Roman" panose="02020603050405020304" pitchFamily="18" charset="0"/>
            </a:endParaRPr>
          </a:p>
          <a:p>
            <a:r>
              <a:rPr lang="en-US" sz="3000" b="1" dirty="0">
                <a:latin typeface="Times New Roman" panose="02020603050405020304" pitchFamily="18" charset="0"/>
                <a:cs typeface="Times New Roman" panose="02020603050405020304" pitchFamily="18" charset="0"/>
              </a:rPr>
              <a:t>Vaginal delivery may be possible</a:t>
            </a:r>
            <a:r>
              <a:rPr lang="en-US" sz="3000" dirty="0">
                <a:latin typeface="Times New Roman" panose="02020603050405020304" pitchFamily="18" charset="0"/>
                <a:cs typeface="Times New Roman" panose="02020603050405020304" pitchFamily="18" charset="0"/>
              </a:rPr>
              <a:t> after myomectomy </a:t>
            </a:r>
            <a:r>
              <a:rPr lang="en-US" i="1" dirty="0">
                <a:latin typeface="Times New Roman" panose="02020603050405020304" pitchFamily="18" charset="0"/>
                <a:cs typeface="Times New Roman" panose="02020603050405020304" pitchFamily="18" charset="0"/>
              </a:rPr>
              <a:t>only if</a:t>
            </a:r>
            <a:r>
              <a:rPr lang="en-US" dirty="0">
                <a:latin typeface="Times New Roman" panose="02020603050405020304" pitchFamily="18" charset="0"/>
                <a:cs typeface="Times New Roman" panose="02020603050405020304" pitchFamily="18" charset="0"/>
              </a:rPr>
              <a:t> the surgery did not enter the full thickness of the uterine wall and the endometrial cavity was not opened.</a:t>
            </a:r>
          </a:p>
        </p:txBody>
      </p:sp>
    </p:spTree>
    <p:extLst>
      <p:ext uri="{BB962C8B-B14F-4D97-AF65-F5344CB8AC3E}">
        <p14:creationId xmlns:p14="http://schemas.microsoft.com/office/powerpoint/2010/main" val="24662505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A90D6-7884-80BD-F0D2-672332384D78}"/>
              </a:ext>
            </a:extLst>
          </p:cNvPr>
          <p:cNvSpPr>
            <a:spLocks noGrp="1"/>
          </p:cNvSpPr>
          <p:nvPr>
            <p:ph type="title"/>
          </p:nvPr>
        </p:nvSpPr>
        <p:spPr/>
        <p:txBody>
          <a:bodyPr/>
          <a:lstStyle/>
          <a:p>
            <a:pPr algn="ctr"/>
            <a:r>
              <a:rPr kumimoji="0" lang="en-US" sz="6000" b="1" i="0" u="none" strike="noStrike" kern="1200" cap="none" spc="0" normalizeH="0" baseline="0" noProof="0" dirty="0">
                <a:ln>
                  <a:noFill/>
                </a:ln>
                <a:solidFill>
                  <a:srgbClr val="FF0000"/>
                </a:solidFill>
                <a:effectLst/>
                <a:uLnTx/>
                <a:uFillTx/>
                <a:latin typeface="Times New Roman" panose="02020603050405020304" pitchFamily="18" charset="0"/>
                <a:ea typeface="+mj-ea"/>
                <a:cs typeface="Times New Roman" panose="02020603050405020304" pitchFamily="18" charset="0"/>
              </a:rPr>
              <a:t>Fibroid and malignancy</a:t>
            </a:r>
            <a:endParaRPr lang="en-US" dirty="0"/>
          </a:p>
        </p:txBody>
      </p:sp>
      <p:sp>
        <p:nvSpPr>
          <p:cNvPr id="3" name="Content Placeholder 2">
            <a:extLst>
              <a:ext uri="{FF2B5EF4-FFF2-40B4-BE49-F238E27FC236}">
                <a16:creationId xmlns:a16="http://schemas.microsoft.com/office/drawing/2014/main" id="{92BECB76-5C45-C1D9-2167-ADF7F8390AB3}"/>
              </a:ext>
            </a:extLst>
          </p:cNvPr>
          <p:cNvSpPr>
            <a:spLocks noGrp="1"/>
          </p:cNvSpPr>
          <p:nvPr>
            <p:ph idx="1"/>
          </p:nvPr>
        </p:nvSpPr>
        <p:spPr>
          <a:xfrm>
            <a:off x="838200" y="1825624"/>
            <a:ext cx="10515600" cy="5032375"/>
          </a:xfrm>
        </p:spPr>
        <p:txBody>
          <a:bodyPr>
            <a:normAutofit fontScale="85000" lnSpcReduction="20000"/>
          </a:bodyPr>
          <a:lstStyle/>
          <a:p>
            <a:r>
              <a:rPr lang="en-US" sz="3300" b="1" i="0" dirty="0">
                <a:solidFill>
                  <a:srgbClr val="212121"/>
                </a:solidFill>
                <a:effectLst/>
                <a:latin typeface="Times New Roman" panose="02020603050405020304" pitchFamily="18" charset="0"/>
                <a:cs typeface="Times New Roman" panose="02020603050405020304" pitchFamily="18" charset="0"/>
              </a:rPr>
              <a:t>The probability of malignancy is extremely rare</a:t>
            </a:r>
          </a:p>
          <a:p>
            <a:endParaRPr lang="en-US" sz="3000" dirty="0">
              <a:latin typeface="Times New Roman" panose="02020603050405020304" pitchFamily="18" charset="0"/>
              <a:cs typeface="Times New Roman" panose="02020603050405020304" pitchFamily="18" charset="0"/>
            </a:endParaRPr>
          </a:p>
          <a:p>
            <a:r>
              <a:rPr lang="en-US" sz="3000" dirty="0">
                <a:latin typeface="Times New Roman" panose="02020603050405020304" pitchFamily="18" charset="0"/>
                <a:cs typeface="Times New Roman" panose="02020603050405020304" pitchFamily="18" charset="0"/>
              </a:rPr>
              <a:t>Most recent reviews are consistent with older studies and estimate that in women undergoing surgery for fibroids approximately 1 in 400 (0.25%) is at risk of having a leiomyosarcoma.</a:t>
            </a:r>
          </a:p>
          <a:p>
            <a:pPr marL="0" indent="0">
              <a:buNone/>
            </a:pPr>
            <a:endParaRPr lang="en-US" sz="3000" dirty="0">
              <a:latin typeface="Times New Roman" panose="02020603050405020304" pitchFamily="18" charset="0"/>
              <a:cs typeface="Times New Roman" panose="02020603050405020304" pitchFamily="18" charset="0"/>
            </a:endParaRPr>
          </a:p>
          <a:p>
            <a:r>
              <a:rPr lang="en-US" sz="3000" dirty="0">
                <a:latin typeface="Times New Roman" panose="02020603050405020304" pitchFamily="18" charset="0"/>
                <a:cs typeface="Times New Roman" panose="02020603050405020304" pitchFamily="18" charset="0"/>
              </a:rPr>
              <a:t>Whether leiomyosarcomas develop from leiomyomas or arise independently is not known. The challenge lies in the fact that leiomyomas and leiomyosarcomas cannot reliably be distinguished clinically or by any imaging technique.</a:t>
            </a:r>
          </a:p>
          <a:p>
            <a:pPr marL="0" indent="0">
              <a:buNone/>
            </a:pPr>
            <a:endParaRPr lang="en-US" sz="3000" dirty="0">
              <a:latin typeface="Times New Roman" panose="02020603050405020304" pitchFamily="18" charset="0"/>
              <a:cs typeface="Times New Roman" panose="02020603050405020304" pitchFamily="18" charset="0"/>
            </a:endParaRPr>
          </a:p>
          <a:p>
            <a:r>
              <a:rPr lang="en-US" sz="3000" dirty="0">
                <a:latin typeface="Times New Roman" panose="02020603050405020304" pitchFamily="18" charset="0"/>
                <a:cs typeface="Times New Roman" panose="02020603050405020304" pitchFamily="18" charset="0"/>
              </a:rPr>
              <a:t>Rapid growth of a fibroid does not seem to be a predictor of leiomyosarcoma. However postmenopausal growth or onset of symptoms should carry a higher index of suspicion for malignancy.</a:t>
            </a:r>
          </a:p>
          <a:p>
            <a:endParaRPr lang="en-US" dirty="0"/>
          </a:p>
        </p:txBody>
      </p:sp>
    </p:spTree>
    <p:extLst>
      <p:ext uri="{BB962C8B-B14F-4D97-AF65-F5344CB8AC3E}">
        <p14:creationId xmlns:p14="http://schemas.microsoft.com/office/powerpoint/2010/main" val="15541686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DC27C-73BA-1A6B-F326-D82118A378A4}"/>
              </a:ext>
            </a:extLst>
          </p:cNvPr>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DIAGNOSIS</a:t>
            </a:r>
            <a:endParaRPr lang="en-US" sz="6000" b="1" dirty="0"/>
          </a:p>
        </p:txBody>
      </p:sp>
      <p:sp>
        <p:nvSpPr>
          <p:cNvPr id="3" name="Content Placeholder 2">
            <a:extLst>
              <a:ext uri="{FF2B5EF4-FFF2-40B4-BE49-F238E27FC236}">
                <a16:creationId xmlns:a16="http://schemas.microsoft.com/office/drawing/2014/main" id="{2D38FF92-8722-8CBB-270D-F722745580C6}"/>
              </a:ext>
            </a:extLst>
          </p:cNvPr>
          <p:cNvSpPr>
            <a:spLocks noGrp="1"/>
          </p:cNvSpPr>
          <p:nvPr>
            <p:ph idx="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History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Physical Examination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Laboratory testing</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Imaging</a:t>
            </a:r>
          </a:p>
          <a:p>
            <a:endParaRPr lang="en-US" dirty="0"/>
          </a:p>
        </p:txBody>
      </p:sp>
    </p:spTree>
    <p:extLst>
      <p:ext uri="{BB962C8B-B14F-4D97-AF65-F5344CB8AC3E}">
        <p14:creationId xmlns:p14="http://schemas.microsoft.com/office/powerpoint/2010/main" val="12491141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F881-835E-2F19-5AA8-91301EC614E4}"/>
              </a:ext>
            </a:extLst>
          </p:cNvPr>
          <p:cNvSpPr>
            <a:spLocks noGrp="1"/>
          </p:cNvSpPr>
          <p:nvPr>
            <p:ph type="title"/>
          </p:nvPr>
        </p:nvSpPr>
        <p:spPr/>
        <p:txBody>
          <a:bodyPr/>
          <a:lstStyle/>
          <a:p>
            <a:pPr algn="ctr"/>
            <a:r>
              <a:rPr kumimoji="0" lang="en-US" sz="6000" b="1" i="0" u="none" strike="noStrike" kern="1200" cap="none" spc="0" normalizeH="0" baseline="0" noProof="0" dirty="0">
                <a:ln>
                  <a:noFill/>
                </a:ln>
                <a:solidFill>
                  <a:srgbClr val="FF0000"/>
                </a:solidFill>
                <a:effectLst/>
                <a:uLnTx/>
                <a:uFillTx/>
                <a:latin typeface="Times New Roman" panose="02020603050405020304" pitchFamily="18" charset="0"/>
                <a:ea typeface="+mj-ea"/>
                <a:cs typeface="Times New Roman" panose="02020603050405020304" pitchFamily="18" charset="0"/>
              </a:rPr>
              <a:t>History</a:t>
            </a:r>
            <a:endParaRPr lang="en-US" b="1" dirty="0"/>
          </a:p>
        </p:txBody>
      </p:sp>
      <p:sp>
        <p:nvSpPr>
          <p:cNvPr id="3" name="Content Placeholder 2">
            <a:extLst>
              <a:ext uri="{FF2B5EF4-FFF2-40B4-BE49-F238E27FC236}">
                <a16:creationId xmlns:a16="http://schemas.microsoft.com/office/drawing/2014/main" id="{E4C0D2DB-E2A0-4C69-5805-CD861B1E140F}"/>
              </a:ext>
            </a:extLst>
          </p:cNvPr>
          <p:cNvSpPr>
            <a:spLocks noGrp="1"/>
          </p:cNvSpPr>
          <p:nvPr>
            <p:ph idx="1"/>
          </p:nvPr>
        </p:nvSpPr>
        <p:spPr>
          <a:xfrm>
            <a:off x="838200" y="1825624"/>
            <a:ext cx="10515600" cy="4803775"/>
          </a:xfrm>
        </p:spPr>
        <p:txBody>
          <a:bodyPr>
            <a:normAutofit fontScale="77500" lnSpcReduction="20000"/>
          </a:bodyPr>
          <a:lstStyle/>
          <a:p>
            <a:r>
              <a:rPr lang="en-US" sz="3300" dirty="0">
                <a:latin typeface="Times New Roman" panose="02020603050405020304" pitchFamily="18" charset="0"/>
                <a:cs typeface="Times New Roman" panose="02020603050405020304" pitchFamily="18" charset="0"/>
              </a:rPr>
              <a:t>Analysis of the chief complaint</a:t>
            </a:r>
          </a:p>
          <a:p>
            <a:r>
              <a:rPr lang="en-US" sz="3300" dirty="0">
                <a:latin typeface="Times New Roman" panose="02020603050405020304" pitchFamily="18" charset="0"/>
                <a:cs typeface="Times New Roman" panose="02020603050405020304" pitchFamily="18" charset="0"/>
              </a:rPr>
              <a:t>Characteristics of vaginal blood loss.</a:t>
            </a:r>
          </a:p>
          <a:p>
            <a:r>
              <a:rPr lang="en-US" sz="3300" dirty="0">
                <a:latin typeface="Times New Roman" panose="02020603050405020304" pitchFamily="18" charset="0"/>
                <a:cs typeface="Times New Roman" panose="02020603050405020304" pitchFamily="18" charset="0"/>
              </a:rPr>
              <a:t>Interference with daily activities, performance at work, sexual life and social &amp; family relations.</a:t>
            </a:r>
          </a:p>
          <a:p>
            <a:r>
              <a:rPr lang="en-US" sz="3300" dirty="0">
                <a:latin typeface="Times New Roman" panose="02020603050405020304" pitchFamily="18" charset="0"/>
                <a:cs typeface="Times New Roman" panose="02020603050405020304" pitchFamily="18" charset="0"/>
              </a:rPr>
              <a:t>Menstrual history</a:t>
            </a:r>
          </a:p>
          <a:p>
            <a:r>
              <a:rPr lang="en-US" sz="3300" dirty="0">
                <a:latin typeface="Times New Roman" panose="02020603050405020304" pitchFamily="18" charset="0"/>
                <a:cs typeface="Times New Roman" panose="02020603050405020304" pitchFamily="18" charset="0"/>
              </a:rPr>
              <a:t>Intermenstrual bleeding and Postcoital bleeding</a:t>
            </a:r>
          </a:p>
          <a:p>
            <a:r>
              <a:rPr lang="en-US" sz="3300" dirty="0">
                <a:latin typeface="Times New Roman" panose="02020603050405020304" pitchFamily="18" charset="0"/>
                <a:cs typeface="Times New Roman" panose="02020603050405020304" pitchFamily="18" charset="0"/>
              </a:rPr>
              <a:t>Anemia symptoms</a:t>
            </a:r>
          </a:p>
          <a:p>
            <a:r>
              <a:rPr lang="en-US" sz="3300" dirty="0">
                <a:latin typeface="Times New Roman" panose="02020603050405020304" pitchFamily="18" charset="0"/>
                <a:cs typeface="Times New Roman" panose="02020603050405020304" pitchFamily="18" charset="0"/>
              </a:rPr>
              <a:t>Urinary and bowel </a:t>
            </a:r>
            <a:r>
              <a:rPr lang="en-US" sz="3300" dirty="0" err="1">
                <a:latin typeface="Times New Roman" panose="02020603050405020304" pitchFamily="18" charset="0"/>
                <a:cs typeface="Times New Roman" panose="02020603050405020304" pitchFamily="18" charset="0"/>
              </a:rPr>
              <a:t>symtoms</a:t>
            </a:r>
            <a:endParaRPr lang="en-US" sz="3300" dirty="0">
              <a:latin typeface="Times New Roman" panose="02020603050405020304" pitchFamily="18" charset="0"/>
              <a:cs typeface="Times New Roman" panose="02020603050405020304" pitchFamily="18" charset="0"/>
            </a:endParaRPr>
          </a:p>
          <a:p>
            <a:r>
              <a:rPr lang="en-US" sz="3300" dirty="0">
                <a:latin typeface="Times New Roman" panose="02020603050405020304" pitchFamily="18" charset="0"/>
                <a:cs typeface="Times New Roman" panose="02020603050405020304" pitchFamily="18" charset="0"/>
              </a:rPr>
              <a:t>Associated pain</a:t>
            </a:r>
          </a:p>
          <a:p>
            <a:r>
              <a:rPr lang="en-US" sz="3300" dirty="0">
                <a:latin typeface="Times New Roman" panose="02020603050405020304" pitchFamily="18" charset="0"/>
                <a:cs typeface="Times New Roman" panose="02020603050405020304" pitchFamily="18" charset="0"/>
              </a:rPr>
              <a:t>Family history of fibroid, gynecological malignancies.</a:t>
            </a:r>
          </a:p>
          <a:p>
            <a:r>
              <a:rPr lang="en-US" sz="3300" dirty="0">
                <a:latin typeface="Times New Roman" panose="02020603050405020304" pitchFamily="18" charset="0"/>
                <a:cs typeface="Times New Roman" panose="02020603050405020304" pitchFamily="18" charset="0"/>
              </a:rPr>
              <a:t>Medical history</a:t>
            </a:r>
          </a:p>
          <a:p>
            <a:r>
              <a:rPr lang="en-US" sz="3300" dirty="0">
                <a:latin typeface="Times New Roman" panose="02020603050405020304" pitchFamily="18" charset="0"/>
                <a:cs typeface="Times New Roman" panose="02020603050405020304" pitchFamily="18" charset="0"/>
              </a:rPr>
              <a:t>Drug history</a:t>
            </a:r>
          </a:p>
          <a:p>
            <a:endParaRPr lang="en-US" dirty="0"/>
          </a:p>
        </p:txBody>
      </p:sp>
    </p:spTree>
    <p:extLst>
      <p:ext uri="{BB962C8B-B14F-4D97-AF65-F5344CB8AC3E}">
        <p14:creationId xmlns:p14="http://schemas.microsoft.com/office/powerpoint/2010/main" val="9792835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316B9-7E5A-4518-620D-A9203EEB675A}"/>
              </a:ext>
            </a:extLst>
          </p:cNvPr>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Physical Examination</a:t>
            </a:r>
            <a:endParaRPr lang="en-US" sz="6000" dirty="0"/>
          </a:p>
        </p:txBody>
      </p:sp>
      <p:sp>
        <p:nvSpPr>
          <p:cNvPr id="3" name="Content Placeholder 2">
            <a:extLst>
              <a:ext uri="{FF2B5EF4-FFF2-40B4-BE49-F238E27FC236}">
                <a16:creationId xmlns:a16="http://schemas.microsoft.com/office/drawing/2014/main" id="{CE5A65CE-F89E-A09B-A69B-ABFE990197F1}"/>
              </a:ext>
            </a:extLst>
          </p:cNvPr>
          <p:cNvSpPr>
            <a:spLocks noGrp="1"/>
          </p:cNvSpPr>
          <p:nvPr>
            <p:ph idx="1"/>
          </p:nvPr>
        </p:nvSpPr>
        <p:spPr>
          <a:xfrm>
            <a:off x="838200" y="1825624"/>
            <a:ext cx="10515600" cy="4879975"/>
          </a:xfrm>
        </p:spPr>
        <p:txBody>
          <a:bodyPr>
            <a:normAutofit fontScale="92500" lnSpcReduction="10000"/>
          </a:bodyPr>
          <a:lstStyle/>
          <a:p>
            <a:r>
              <a:rPr lang="en-US" u="sng" dirty="0">
                <a:latin typeface="Times New Roman" panose="02020603050405020304" pitchFamily="18" charset="0"/>
                <a:cs typeface="Times New Roman" panose="02020603050405020304" pitchFamily="18" charset="0"/>
              </a:rPr>
              <a:t>General</a:t>
            </a:r>
            <a:r>
              <a:rPr lang="en-US" dirty="0">
                <a:latin typeface="Times New Roman" panose="02020603050405020304" pitchFamily="18" charset="0"/>
                <a:cs typeface="Times New Roman" panose="02020603050405020304" pitchFamily="18" charset="0"/>
              </a:rPr>
              <a:t> : Vital Signs, Pallor</a:t>
            </a:r>
          </a:p>
          <a:p>
            <a:r>
              <a:rPr lang="en-US" u="sng" dirty="0">
                <a:latin typeface="Times New Roman" panose="02020603050405020304" pitchFamily="18" charset="0"/>
                <a:cs typeface="Times New Roman" panose="02020603050405020304" pitchFamily="18" charset="0"/>
              </a:rPr>
              <a:t>Thyroid Exam</a:t>
            </a:r>
          </a:p>
          <a:p>
            <a:r>
              <a:rPr lang="en-US" u="sng" dirty="0">
                <a:latin typeface="Times New Roman" panose="02020603050405020304" pitchFamily="18" charset="0"/>
                <a:cs typeface="Times New Roman" panose="02020603050405020304" pitchFamily="18" charset="0"/>
              </a:rPr>
              <a:t>Abdomen Exam: </a:t>
            </a:r>
            <a:r>
              <a:rPr lang="en-US" dirty="0">
                <a:latin typeface="Times New Roman" panose="02020603050405020304" pitchFamily="18" charset="0"/>
                <a:cs typeface="Times New Roman" panose="02020603050405020304" pitchFamily="18" charset="0"/>
              </a:rPr>
              <a:t>tenderness, masses </a:t>
            </a:r>
            <a:r>
              <a:rPr lang="en-US" dirty="0">
                <a:solidFill>
                  <a:schemeClr val="tx1">
                    <a:lumMod val="85000"/>
                    <a:lumOff val="15000"/>
                  </a:schemeClr>
                </a:solidFill>
                <a:latin typeface="Times New Roman" panose="02020603050405020304" pitchFamily="18" charset="0"/>
                <a:cs typeface="Times New Roman" panose="02020603050405020304" pitchFamily="18" charset="0"/>
              </a:rPr>
              <a:t>(</a:t>
            </a:r>
            <a:r>
              <a:rPr lang="en-US" sz="2800" dirty="0">
                <a:solidFill>
                  <a:schemeClr val="tx1">
                    <a:lumMod val="85000"/>
                    <a:lumOff val="15000"/>
                  </a:schemeClr>
                </a:solidFill>
                <a:latin typeface="Times New Roman" panose="02020603050405020304" pitchFamily="18" charset="0"/>
                <a:cs typeface="Times New Roman" panose="02020603050405020304" pitchFamily="18" charset="0"/>
              </a:rPr>
              <a:t>if </a:t>
            </a:r>
            <a:r>
              <a:rPr lang="en-US" dirty="0">
                <a:solidFill>
                  <a:schemeClr val="tx1">
                    <a:lumMod val="85000"/>
                    <a:lumOff val="15000"/>
                  </a:schemeClr>
                </a:solidFill>
                <a:latin typeface="Times New Roman" panose="02020603050405020304" pitchFamily="18" charset="0"/>
                <a:cs typeface="Times New Roman" panose="02020603050405020304" pitchFamily="18" charset="0"/>
              </a:rPr>
              <a:t>the fibroid</a:t>
            </a:r>
            <a:r>
              <a:rPr lang="en-US" sz="2800" dirty="0">
                <a:solidFill>
                  <a:schemeClr val="tx1">
                    <a:lumMod val="85000"/>
                    <a:lumOff val="15000"/>
                  </a:schemeClr>
                </a:solidFill>
                <a:latin typeface="Times New Roman" panose="02020603050405020304" pitchFamily="18" charset="0"/>
                <a:cs typeface="Times New Roman" panose="02020603050405020304" pitchFamily="18" charset="0"/>
              </a:rPr>
              <a:t>  size &gt;12 w it may be palpable)</a:t>
            </a:r>
          </a:p>
          <a:p>
            <a:r>
              <a:rPr lang="en-US" sz="2800" u="sng" dirty="0">
                <a:solidFill>
                  <a:schemeClr val="tx1">
                    <a:lumMod val="95000"/>
                    <a:lumOff val="5000"/>
                  </a:schemeClr>
                </a:solidFill>
                <a:latin typeface="Times New Roman" panose="02020603050405020304" pitchFamily="18" charset="0"/>
                <a:cs typeface="Times New Roman" panose="02020603050405020304" pitchFamily="18" charset="0"/>
              </a:rPr>
              <a:t>Pelvic Exam:</a:t>
            </a:r>
          </a:p>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1- </a:t>
            </a:r>
            <a:r>
              <a:rPr lang="en-US" sz="2800" u="sng" dirty="0">
                <a:solidFill>
                  <a:schemeClr val="tx1">
                    <a:lumMod val="95000"/>
                    <a:lumOff val="5000"/>
                  </a:schemeClr>
                </a:solidFill>
                <a:latin typeface="Times New Roman" panose="02020603050405020304" pitchFamily="18" charset="0"/>
                <a:cs typeface="Times New Roman" panose="02020603050405020304" pitchFamily="18" charset="0"/>
              </a:rPr>
              <a:t>Bimanual Exam: </a:t>
            </a:r>
            <a:r>
              <a:rPr lang="en-US" sz="2800" dirty="0">
                <a:solidFill>
                  <a:srgbClr val="7030A0"/>
                </a:solidFill>
                <a:latin typeface="Times New Roman" panose="02020603050405020304" pitchFamily="18" charset="0"/>
                <a:cs typeface="Times New Roman" panose="02020603050405020304" pitchFamily="18" charset="0"/>
              </a:rPr>
              <a:t>enlarged, mobile uterus with an irregular contour is consistent with fibroid uterus.</a:t>
            </a:r>
          </a:p>
          <a:p>
            <a:r>
              <a:rPr lang="en-US" dirty="0">
                <a:solidFill>
                  <a:schemeClr val="tx1">
                    <a:lumMod val="95000"/>
                    <a:lumOff val="5000"/>
                  </a:schemeClr>
                </a:solidFill>
                <a:latin typeface="Times New Roman" panose="02020603050405020304" pitchFamily="18" charset="0"/>
                <a:cs typeface="Times New Roman" panose="02020603050405020304" pitchFamily="18" charset="0"/>
              </a:rPr>
              <a:t>2- </a:t>
            </a:r>
            <a:r>
              <a:rPr lang="en-US" u="sng" dirty="0">
                <a:solidFill>
                  <a:schemeClr val="tx1">
                    <a:lumMod val="95000"/>
                    <a:lumOff val="5000"/>
                  </a:schemeClr>
                </a:solidFill>
                <a:latin typeface="Times New Roman" panose="02020603050405020304" pitchFamily="18" charset="0"/>
                <a:cs typeface="Times New Roman" panose="02020603050405020304" pitchFamily="18" charset="0"/>
              </a:rPr>
              <a:t>Speculum Exam:</a:t>
            </a:r>
          </a:p>
          <a:p>
            <a:r>
              <a:rPr lang="en-US" sz="2800" dirty="0">
                <a:latin typeface="Times New Roman" panose="02020603050405020304" pitchFamily="18" charset="0"/>
                <a:cs typeface="Times New Roman" panose="02020603050405020304" pitchFamily="18" charset="0"/>
              </a:rPr>
              <a:t> </a:t>
            </a:r>
            <a:r>
              <a:rPr lang="en-US" dirty="0">
                <a:solidFill>
                  <a:srgbClr val="7030A0"/>
                </a:solidFill>
                <a:latin typeface="Times New Roman" panose="02020603050405020304" pitchFamily="18" charset="0"/>
                <a:cs typeface="Times New Roman" panose="02020603050405020304" pitchFamily="18" charset="0"/>
              </a:rPr>
              <a:t>A</a:t>
            </a:r>
            <a:r>
              <a:rPr lang="en-US" sz="2800" dirty="0">
                <a:solidFill>
                  <a:srgbClr val="7030A0"/>
                </a:solidFill>
                <a:latin typeface="Times New Roman" panose="02020603050405020304" pitchFamily="18" charset="0"/>
                <a:cs typeface="Times New Roman" panose="02020603050405020304" pitchFamily="18" charset="0"/>
              </a:rPr>
              <a:t> prolapsed submucosal fibroid may be visible at the external cervical </a:t>
            </a:r>
            <a:r>
              <a:rPr lang="en-US" sz="2800" dirty="0" err="1">
                <a:solidFill>
                  <a:srgbClr val="7030A0"/>
                </a:solidFill>
                <a:latin typeface="Times New Roman" panose="02020603050405020304" pitchFamily="18" charset="0"/>
                <a:cs typeface="Times New Roman" panose="02020603050405020304" pitchFamily="18" charset="0"/>
              </a:rPr>
              <a:t>os</a:t>
            </a:r>
            <a:r>
              <a:rPr lang="en-US" sz="2800" dirty="0">
                <a:solidFill>
                  <a:srgbClr val="7030A0"/>
                </a:solidFill>
                <a:latin typeface="Times New Roman" panose="02020603050405020304" pitchFamily="18" charset="0"/>
                <a:cs typeface="Times New Roman" panose="02020603050405020304" pitchFamily="18" charset="0"/>
              </a:rPr>
              <a:t>.</a:t>
            </a:r>
          </a:p>
          <a:p>
            <a:r>
              <a:rPr lang="en-US" dirty="0">
                <a:solidFill>
                  <a:srgbClr val="7030A0"/>
                </a:solidFill>
                <a:latin typeface="Times New Roman" panose="02020603050405020304" pitchFamily="18" charset="0"/>
                <a:cs typeface="Times New Roman" panose="02020603050405020304" pitchFamily="18" charset="0"/>
              </a:rPr>
              <a:t>Other cervical pathologies may be detected</a:t>
            </a:r>
          </a:p>
          <a:p>
            <a:r>
              <a:rPr lang="en-US" sz="2800" dirty="0">
                <a:solidFill>
                  <a:srgbClr val="7030A0"/>
                </a:solidFill>
                <a:latin typeface="Times New Roman" panose="02020603050405020304" pitchFamily="18" charset="0"/>
                <a:cs typeface="Times New Roman" panose="02020603050405020304" pitchFamily="18" charset="0"/>
              </a:rPr>
              <a:t>HVS &amp; Pap Smear may be taken</a:t>
            </a:r>
          </a:p>
          <a:p>
            <a:endParaRPr lang="en-US" dirty="0"/>
          </a:p>
        </p:txBody>
      </p:sp>
    </p:spTree>
    <p:extLst>
      <p:ext uri="{BB962C8B-B14F-4D97-AF65-F5344CB8AC3E}">
        <p14:creationId xmlns:p14="http://schemas.microsoft.com/office/powerpoint/2010/main" val="22314311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165CD-BBF1-3121-7104-1D9095C7AACB}"/>
              </a:ext>
            </a:extLst>
          </p:cNvPr>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Imaging</a:t>
            </a:r>
            <a:endParaRPr lang="en-US" sz="6000" b="1" dirty="0"/>
          </a:p>
        </p:txBody>
      </p:sp>
      <p:sp>
        <p:nvSpPr>
          <p:cNvPr id="3" name="Content Placeholder 2">
            <a:extLst>
              <a:ext uri="{FF2B5EF4-FFF2-40B4-BE49-F238E27FC236}">
                <a16:creationId xmlns:a16="http://schemas.microsoft.com/office/drawing/2014/main" id="{E3B72834-3C1E-B5D1-FE99-21771E41553F}"/>
              </a:ext>
            </a:extLst>
          </p:cNvPr>
          <p:cNvSpPr>
            <a:spLocks noGrp="1"/>
          </p:cNvSpPr>
          <p:nvPr>
            <p:ph idx="1"/>
          </p:nvPr>
        </p:nvSpPr>
        <p:spPr>
          <a:xfrm>
            <a:off x="838200" y="1825625"/>
            <a:ext cx="10515600" cy="4847318"/>
          </a:xfrm>
        </p:spPr>
        <p:txBody>
          <a:bodyPr>
            <a:normAutofit lnSpcReduction="10000"/>
          </a:bodyPr>
          <a:lstStyle/>
          <a:p>
            <a:r>
              <a:rPr lang="en-US" b="1" u="sng" dirty="0">
                <a:solidFill>
                  <a:srgbClr val="7030A0"/>
                </a:solidFill>
                <a:latin typeface="Times New Roman" panose="02020603050405020304" pitchFamily="18" charset="0"/>
                <a:cs typeface="Times New Roman" panose="02020603050405020304" pitchFamily="18" charset="0"/>
              </a:rPr>
              <a:t>Ultrasonography (transabdominal, transvaginal, contrast </a:t>
            </a:r>
            <a:r>
              <a:rPr lang="en-US" b="1" u="sng" dirty="0" err="1">
                <a:solidFill>
                  <a:srgbClr val="7030A0"/>
                </a:solidFill>
                <a:latin typeface="Times New Roman" panose="02020603050405020304" pitchFamily="18" charset="0"/>
                <a:cs typeface="Times New Roman" panose="02020603050405020304" pitchFamily="18" charset="0"/>
              </a:rPr>
              <a:t>sonohysterorography</a:t>
            </a:r>
            <a:r>
              <a:rPr lang="en-US" b="1" dirty="0">
                <a:solidFill>
                  <a:srgbClr val="7030A0"/>
                </a:solidFill>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is the most widely used modality because of its availability, ease of use, and cost-effectiveness.</a:t>
            </a:r>
          </a:p>
          <a:p>
            <a:r>
              <a:rPr lang="en-US" b="1" u="sng" dirty="0">
                <a:solidFill>
                  <a:srgbClr val="7030A0"/>
                </a:solidFill>
                <a:latin typeface="Times New Roman" panose="02020603050405020304" pitchFamily="18" charset="0"/>
                <a:cs typeface="Times New Roman" panose="02020603050405020304" pitchFamily="18" charset="0"/>
              </a:rPr>
              <a:t>Contrast infusion saline or gel sonography and 2D and 3D </a:t>
            </a:r>
            <a:r>
              <a:rPr lang="en-US" b="1" u="sng" dirty="0" err="1">
                <a:solidFill>
                  <a:srgbClr val="7030A0"/>
                </a:solidFill>
                <a:latin typeface="Times New Roman" panose="02020603050405020304" pitchFamily="18" charset="0"/>
                <a:cs typeface="Times New Roman" panose="02020603050405020304" pitchFamily="18" charset="0"/>
              </a:rPr>
              <a:t>sonohysterography</a:t>
            </a:r>
            <a:r>
              <a:rPr lang="en-US" b="1" u="sng" dirty="0">
                <a:solidFill>
                  <a:srgbClr val="7030A0"/>
                </a:solidFill>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are very accurate diagnostic procedures to detect </a:t>
            </a:r>
            <a:r>
              <a:rPr lang="en-US" b="1" i="1" dirty="0">
                <a:latin typeface="Times New Roman" panose="02020603050405020304" pitchFamily="18" charset="0"/>
                <a:cs typeface="Times New Roman" panose="02020603050405020304" pitchFamily="18" charset="0"/>
              </a:rPr>
              <a:t>submucosal lesions</a:t>
            </a:r>
            <a:r>
              <a:rPr lang="en-US" dirty="0">
                <a:latin typeface="Times New Roman" panose="02020603050405020304" pitchFamily="18" charset="0"/>
                <a:cs typeface="Times New Roman" panose="02020603050405020304" pitchFamily="18" charset="0"/>
              </a:rPr>
              <a:t>, all with sensitivity and specificity of 98% to 100%.</a:t>
            </a:r>
          </a:p>
          <a:p>
            <a:r>
              <a:rPr lang="en-US" b="1" u="sng" dirty="0">
                <a:solidFill>
                  <a:srgbClr val="7030A0"/>
                </a:solidFill>
                <a:latin typeface="Times New Roman" panose="02020603050405020304" pitchFamily="18" charset="0"/>
                <a:cs typeface="Times New Roman" panose="02020603050405020304" pitchFamily="18" charset="0"/>
              </a:rPr>
              <a:t>MRI</a:t>
            </a:r>
            <a:r>
              <a:rPr lang="en-US" dirty="0">
                <a:latin typeface="Times New Roman" panose="02020603050405020304" pitchFamily="18" charset="0"/>
                <a:cs typeface="Times New Roman" panose="02020603050405020304" pitchFamily="18" charset="0"/>
              </a:rPr>
              <a:t> is the most accurate modality in assessing the </a:t>
            </a:r>
            <a:r>
              <a:rPr lang="en-US" dirty="0" err="1">
                <a:latin typeface="Times New Roman" panose="02020603050405020304" pitchFamily="18" charset="0"/>
                <a:cs typeface="Times New Roman" panose="02020603050405020304" pitchFamily="18" charset="0"/>
              </a:rPr>
              <a:t>adnexae</a:t>
            </a:r>
            <a:r>
              <a:rPr lang="en-US" dirty="0">
                <a:latin typeface="Times New Roman" panose="02020603050405020304" pitchFamily="18" charset="0"/>
                <a:cs typeface="Times New Roman" panose="02020603050405020304" pitchFamily="18" charset="0"/>
              </a:rPr>
              <a:t> and the uterus because it provides information on the size, location, number, and perfusion of leiomyomas as well as the presence of other uterine pathology including adenomyosis and/or adenomyoma.</a:t>
            </a:r>
          </a:p>
          <a:p>
            <a:r>
              <a:rPr lang="en-US" b="1" u="sng" dirty="0">
                <a:solidFill>
                  <a:srgbClr val="7030A0"/>
                </a:solidFill>
                <a:latin typeface="Times New Roman" panose="02020603050405020304" pitchFamily="18" charset="0"/>
                <a:cs typeface="Times New Roman" panose="02020603050405020304" pitchFamily="18" charset="0"/>
              </a:rPr>
              <a:t>Diagnostic Hysteroscopy</a:t>
            </a:r>
          </a:p>
          <a:p>
            <a:endParaRPr lang="en-US" dirty="0"/>
          </a:p>
        </p:txBody>
      </p:sp>
    </p:spTree>
    <p:extLst>
      <p:ext uri="{BB962C8B-B14F-4D97-AF65-F5344CB8AC3E}">
        <p14:creationId xmlns:p14="http://schemas.microsoft.com/office/powerpoint/2010/main" val="7366716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AC352-6B6A-512B-AF05-8EC587AA3CB1}"/>
              </a:ext>
            </a:extLst>
          </p:cNvPr>
          <p:cNvSpPr>
            <a:spLocks noGrp="1"/>
          </p:cNvSpPr>
          <p:nvPr>
            <p:ph type="title"/>
          </p:nvPr>
        </p:nvSpPr>
        <p:spPr/>
        <p:txBody>
          <a:bodyPr/>
          <a:lstStyle/>
          <a:p>
            <a:pPr algn="ctr"/>
            <a:r>
              <a:rPr kumimoji="0" lang="en-US" sz="6000" b="1" i="0" u="none" strike="noStrike" kern="1200" cap="none" spc="0" normalizeH="0" baseline="0" noProof="0" dirty="0">
                <a:ln>
                  <a:noFill/>
                </a:ln>
                <a:solidFill>
                  <a:srgbClr val="FF0000"/>
                </a:solidFill>
                <a:effectLst/>
                <a:uLnTx/>
                <a:uFillTx/>
                <a:latin typeface="Times New Roman" panose="02020603050405020304" pitchFamily="18" charset="0"/>
                <a:ea typeface="+mj-ea"/>
                <a:cs typeface="Times New Roman" panose="02020603050405020304" pitchFamily="18" charset="0"/>
              </a:rPr>
              <a:t>Management</a:t>
            </a:r>
            <a:endParaRPr lang="en-US" dirty="0"/>
          </a:p>
        </p:txBody>
      </p:sp>
      <p:sp>
        <p:nvSpPr>
          <p:cNvPr id="3" name="Content Placeholder 2">
            <a:extLst>
              <a:ext uri="{FF2B5EF4-FFF2-40B4-BE49-F238E27FC236}">
                <a16:creationId xmlns:a16="http://schemas.microsoft.com/office/drawing/2014/main" id="{1C47B575-5394-0980-AF8C-0D8182CED77E}"/>
              </a:ext>
            </a:extLst>
          </p:cNvPr>
          <p:cNvSpPr>
            <a:spLocks noGrp="1"/>
          </p:cNvSpPr>
          <p:nvPr>
            <p:ph idx="1"/>
          </p:nvPr>
        </p:nvSpPr>
        <p:spPr>
          <a:xfrm>
            <a:off x="838200" y="1825624"/>
            <a:ext cx="10515600" cy="4879975"/>
          </a:xfrm>
        </p:spPr>
        <p:txBody>
          <a:bodyPr>
            <a:normAutofit lnSpcReduction="10000"/>
          </a:bodyPr>
          <a:lstStyle/>
          <a:p>
            <a:r>
              <a:rPr lang="en-US" sz="3200" b="1" u="sng" dirty="0">
                <a:solidFill>
                  <a:srgbClr val="7030A0"/>
                </a:solidFill>
                <a:latin typeface="Times New Roman" panose="02020603050405020304" pitchFamily="18" charset="0"/>
                <a:cs typeface="Times New Roman" panose="02020603050405020304" pitchFamily="18" charset="0"/>
              </a:rPr>
              <a:t>Treatment of women with uterine leiomyomas must be individualized, based on:</a:t>
            </a:r>
          </a:p>
          <a:p>
            <a:r>
              <a:rPr lang="en-US" dirty="0">
                <a:latin typeface="Times New Roman" panose="02020603050405020304" pitchFamily="18" charset="0"/>
                <a:cs typeface="Times New Roman" panose="02020603050405020304" pitchFamily="18" charset="0"/>
              </a:rPr>
              <a:t> Associated symptoms.</a:t>
            </a:r>
          </a:p>
          <a:p>
            <a:r>
              <a:rPr lang="en-US" dirty="0">
                <a:latin typeface="Times New Roman" panose="02020603050405020304" pitchFamily="18" charset="0"/>
                <a:cs typeface="Times New Roman" panose="02020603050405020304" pitchFamily="18" charset="0"/>
              </a:rPr>
              <a:t> The size, number and location of fibroids. </a:t>
            </a:r>
          </a:p>
          <a:p>
            <a:r>
              <a:rPr lang="en-US" dirty="0">
                <a:latin typeface="Times New Roman" panose="02020603050405020304" pitchFamily="18" charset="0"/>
                <a:cs typeface="Times New Roman" panose="02020603050405020304" pitchFamily="18" charset="0"/>
              </a:rPr>
              <a:t>Age and </a:t>
            </a:r>
            <a:r>
              <a:rPr lang="en-US" b="0" i="0" dirty="0">
                <a:solidFill>
                  <a:srgbClr val="212121"/>
                </a:solidFill>
                <a:effectLst/>
                <a:latin typeface="Times New Roman" panose="02020603050405020304" pitchFamily="18" charset="0"/>
                <a:cs typeface="Times New Roman" panose="02020603050405020304" pitchFamily="18" charset="0"/>
              </a:rPr>
              <a:t>proximity to menopause</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needs and desires of the patient for preservation of fertility or the uterus,</a:t>
            </a:r>
            <a:r>
              <a:rPr lang="en-US" b="0" i="0" dirty="0">
                <a:solidFill>
                  <a:srgbClr val="212121"/>
                </a:solidFill>
                <a:effectLst/>
                <a:latin typeface="Times New Roman" panose="02020603050405020304" pitchFamily="18" charset="0"/>
                <a:cs typeface="Times New Roman" panose="02020603050405020304" pitchFamily="18" charset="0"/>
              </a:rPr>
              <a:t> and the preferences of the patient.</a:t>
            </a:r>
          </a:p>
          <a:p>
            <a:r>
              <a:rPr lang="en-US" dirty="0">
                <a:solidFill>
                  <a:srgbClr val="212121"/>
                </a:solidFill>
                <a:latin typeface="Times New Roman" panose="02020603050405020304" pitchFamily="18" charset="0"/>
                <a:cs typeface="Times New Roman" panose="02020603050405020304" pitchFamily="18" charset="0"/>
              </a:rPr>
              <a:t>General medical condition.</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availability of therapy, and the experience of the therapist.</a:t>
            </a:r>
          </a:p>
          <a:p>
            <a:r>
              <a:rPr lang="en-US" sz="2800" b="0" i="0" dirty="0">
                <a:solidFill>
                  <a:srgbClr val="212121"/>
                </a:solidFill>
                <a:effectLst/>
                <a:latin typeface="Times New Roman" panose="02020603050405020304" pitchFamily="18" charset="0"/>
                <a:cs typeface="Times New Roman" panose="02020603050405020304" pitchFamily="18" charset="0"/>
              </a:rPr>
              <a:t>Good quality of life and patient satisfaction must be our goals in the management of fibroids.</a:t>
            </a:r>
          </a:p>
          <a:p>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2604844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CA58C-B23D-12EC-BE57-C586B6BEBE82}"/>
              </a:ext>
            </a:extLst>
          </p:cNvPr>
          <p:cNvSpPr>
            <a:spLocks noGrp="1"/>
          </p:cNvSpPr>
          <p:nvPr>
            <p:ph type="title"/>
          </p:nvPr>
        </p:nvSpPr>
        <p:spPr/>
        <p:txBody>
          <a:bodyPr/>
          <a:lstStyle/>
          <a:p>
            <a:pPr algn="ctr"/>
            <a:r>
              <a:rPr kumimoji="0" lang="en-US" sz="6000" b="1" i="0" u="none" strike="noStrike" kern="1200" cap="none" spc="0" normalizeH="0" baseline="0" noProof="0" dirty="0">
                <a:ln>
                  <a:noFill/>
                </a:ln>
                <a:solidFill>
                  <a:srgbClr val="FF0000"/>
                </a:solidFill>
                <a:effectLst/>
                <a:uLnTx/>
                <a:uFillTx/>
                <a:latin typeface="Times New Roman" panose="02020603050405020304" pitchFamily="18" charset="0"/>
                <a:ea typeface="+mj-ea"/>
                <a:cs typeface="Times New Roman" panose="02020603050405020304" pitchFamily="18" charset="0"/>
              </a:rPr>
              <a:t>Treatment options</a:t>
            </a:r>
            <a:endParaRPr lang="en-US" b="1" dirty="0"/>
          </a:p>
        </p:txBody>
      </p:sp>
      <p:sp>
        <p:nvSpPr>
          <p:cNvPr id="3" name="Content Placeholder 2">
            <a:extLst>
              <a:ext uri="{FF2B5EF4-FFF2-40B4-BE49-F238E27FC236}">
                <a16:creationId xmlns:a16="http://schemas.microsoft.com/office/drawing/2014/main" id="{78B410FF-7327-A276-DEB5-7B94AE541725}"/>
              </a:ext>
            </a:extLst>
          </p:cNvPr>
          <p:cNvSpPr>
            <a:spLocks noGrp="1"/>
          </p:cNvSpPr>
          <p:nvPr>
            <p:ph idx="1"/>
          </p:nvPr>
        </p:nvSpPr>
        <p:spPr>
          <a:xfrm>
            <a:off x="838200" y="1825625"/>
            <a:ext cx="10515600" cy="4825546"/>
          </a:xfrm>
        </p:spPr>
        <p:txBody>
          <a:bodyPr/>
          <a:lstStyle/>
          <a:p>
            <a:r>
              <a:rPr lang="en-US" sz="3200" b="1" dirty="0">
                <a:solidFill>
                  <a:schemeClr val="tx1">
                    <a:lumMod val="95000"/>
                    <a:lumOff val="5000"/>
                  </a:schemeClr>
                </a:solidFill>
                <a:latin typeface="Times New Roman" panose="02020603050405020304" pitchFamily="18" charset="0"/>
                <a:cs typeface="Times New Roman" panose="02020603050405020304" pitchFamily="18" charset="0"/>
              </a:rPr>
              <a:t>The first step in the management: </a:t>
            </a:r>
            <a:r>
              <a:rPr lang="en-US" sz="3200" b="1" i="0" dirty="0">
                <a:solidFill>
                  <a:schemeClr val="tx1">
                    <a:lumMod val="95000"/>
                    <a:lumOff val="5000"/>
                  </a:schemeClr>
                </a:solidFill>
                <a:effectLst/>
                <a:latin typeface="Times New Roman" panose="02020603050405020304" pitchFamily="18" charset="0"/>
                <a:cs typeface="Times New Roman" panose="02020603050405020304" pitchFamily="18" charset="0"/>
              </a:rPr>
              <a:t>Correct Anemia if present</a:t>
            </a:r>
          </a:p>
          <a:p>
            <a:pPr marL="514350" indent="-514350">
              <a:buFont typeface="+mj-lt"/>
              <a:buAutoNum type="arabicPeriod"/>
            </a:pPr>
            <a:r>
              <a:rPr lang="en-US" sz="3200" b="1" i="0" dirty="0">
                <a:solidFill>
                  <a:srgbClr val="232323"/>
                </a:solidFill>
                <a:effectLst/>
                <a:latin typeface="Times New Roman" panose="02020603050405020304" pitchFamily="18" charset="0"/>
                <a:cs typeface="Times New Roman" panose="02020603050405020304" pitchFamily="18" charset="0"/>
              </a:rPr>
              <a:t>Expectant management</a:t>
            </a:r>
          </a:p>
          <a:p>
            <a:pPr marL="514350" indent="-514350" algn="l">
              <a:buFont typeface="+mj-lt"/>
              <a:buAutoNum type="arabicPeriod"/>
            </a:pPr>
            <a:r>
              <a:rPr lang="en-US" sz="3200" b="1" i="0" dirty="0">
                <a:solidFill>
                  <a:srgbClr val="232323"/>
                </a:solidFill>
                <a:effectLst/>
                <a:latin typeface="Times New Roman" panose="02020603050405020304" pitchFamily="18" charset="0"/>
                <a:cs typeface="Times New Roman" panose="02020603050405020304" pitchFamily="18" charset="0"/>
              </a:rPr>
              <a:t>Medical therapy </a:t>
            </a:r>
          </a:p>
          <a:p>
            <a:pPr marL="514350" indent="-514350" algn="l">
              <a:buFont typeface="+mj-lt"/>
              <a:buAutoNum type="arabicPeriod"/>
            </a:pPr>
            <a:r>
              <a:rPr lang="en-US" sz="3200" b="1" dirty="0">
                <a:solidFill>
                  <a:srgbClr val="232323"/>
                </a:solidFill>
                <a:latin typeface="Times New Roman" panose="02020603050405020304" pitchFamily="18" charset="0"/>
                <a:cs typeface="Times New Roman" panose="02020603050405020304" pitchFamily="18" charset="0"/>
              </a:rPr>
              <a:t>N</a:t>
            </a:r>
            <a:r>
              <a:rPr lang="en-US" sz="3200" b="1" i="0" dirty="0">
                <a:solidFill>
                  <a:srgbClr val="232323"/>
                </a:solidFill>
                <a:effectLst/>
                <a:latin typeface="Times New Roman" panose="02020603050405020304" pitchFamily="18" charset="0"/>
                <a:cs typeface="Times New Roman" panose="02020603050405020304" pitchFamily="18" charset="0"/>
              </a:rPr>
              <a:t>on-excisional procedures: (</a:t>
            </a:r>
            <a:r>
              <a:rPr lang="en-US" sz="3200" b="1" i="0" dirty="0" err="1">
                <a:solidFill>
                  <a:srgbClr val="232323"/>
                </a:solidFill>
                <a:effectLst/>
                <a:latin typeface="Times New Roman" panose="02020603050405020304" pitchFamily="18" charset="0"/>
                <a:cs typeface="Times New Roman" panose="02020603050405020304" pitchFamily="18" charset="0"/>
              </a:rPr>
              <a:t>eg</a:t>
            </a:r>
            <a:r>
              <a:rPr lang="en-US" sz="3200" b="1" i="0" dirty="0">
                <a:solidFill>
                  <a:srgbClr val="232323"/>
                </a:solidFill>
                <a:effectLst/>
                <a:latin typeface="Times New Roman" panose="02020603050405020304" pitchFamily="18" charset="0"/>
                <a:cs typeface="Times New Roman" panose="02020603050405020304" pitchFamily="18" charset="0"/>
              </a:rPr>
              <a:t>, </a:t>
            </a:r>
            <a:r>
              <a:rPr lang="en-US" sz="3200" b="1" dirty="0">
                <a:solidFill>
                  <a:srgbClr val="232323"/>
                </a:solidFill>
                <a:latin typeface="Times New Roman" panose="02020603050405020304" pitchFamily="18" charset="0"/>
                <a:cs typeface="Times New Roman" panose="02020603050405020304" pitchFamily="18" charset="0"/>
              </a:rPr>
              <a:t>E</a:t>
            </a:r>
            <a:r>
              <a:rPr lang="en-US" sz="3200" b="1" i="0" dirty="0">
                <a:solidFill>
                  <a:srgbClr val="232323"/>
                </a:solidFill>
                <a:effectLst/>
                <a:latin typeface="Times New Roman" panose="02020603050405020304" pitchFamily="18" charset="0"/>
                <a:cs typeface="Times New Roman" panose="02020603050405020304" pitchFamily="18" charset="0"/>
              </a:rPr>
              <a:t>ndometrial ablation, Uterine </a:t>
            </a:r>
            <a:r>
              <a:rPr lang="en-US" sz="3200" b="1" dirty="0">
                <a:solidFill>
                  <a:srgbClr val="232323"/>
                </a:solidFill>
                <a:latin typeface="Times New Roman" panose="02020603050405020304" pitchFamily="18" charset="0"/>
                <a:cs typeface="Times New Roman" panose="02020603050405020304" pitchFamily="18" charset="0"/>
              </a:rPr>
              <a:t>A</a:t>
            </a:r>
            <a:r>
              <a:rPr lang="en-US" sz="3200" b="1" i="0" dirty="0">
                <a:solidFill>
                  <a:srgbClr val="232323"/>
                </a:solidFill>
                <a:effectLst/>
                <a:latin typeface="Times New Roman" panose="02020603050405020304" pitchFamily="18" charset="0"/>
                <a:cs typeface="Times New Roman" panose="02020603050405020304" pitchFamily="18" charset="0"/>
              </a:rPr>
              <a:t>rtery </a:t>
            </a:r>
            <a:r>
              <a:rPr lang="en-US" sz="3200" b="1" dirty="0">
                <a:solidFill>
                  <a:srgbClr val="232323"/>
                </a:solidFill>
                <a:latin typeface="Times New Roman" panose="02020603050405020304" pitchFamily="18" charset="0"/>
                <a:cs typeface="Times New Roman" panose="02020603050405020304" pitchFamily="18" charset="0"/>
              </a:rPr>
              <a:t>E</a:t>
            </a:r>
            <a:r>
              <a:rPr lang="en-US" sz="3200" b="1" i="0" dirty="0">
                <a:solidFill>
                  <a:srgbClr val="232323"/>
                </a:solidFill>
                <a:effectLst/>
                <a:latin typeface="Times New Roman" panose="02020603050405020304" pitchFamily="18" charset="0"/>
                <a:cs typeface="Times New Roman" panose="02020603050405020304" pitchFamily="18" charset="0"/>
              </a:rPr>
              <a:t>mbolization, Magnetic </a:t>
            </a:r>
            <a:r>
              <a:rPr lang="en-US" sz="3200" b="1" dirty="0">
                <a:solidFill>
                  <a:srgbClr val="232323"/>
                </a:solidFill>
                <a:latin typeface="Times New Roman" panose="02020603050405020304" pitchFamily="18" charset="0"/>
                <a:cs typeface="Times New Roman" panose="02020603050405020304" pitchFamily="18" charset="0"/>
              </a:rPr>
              <a:t>R</a:t>
            </a:r>
            <a:r>
              <a:rPr lang="en-US" sz="3200" b="1" i="0" dirty="0">
                <a:solidFill>
                  <a:srgbClr val="232323"/>
                </a:solidFill>
                <a:effectLst/>
                <a:latin typeface="Times New Roman" panose="02020603050405020304" pitchFamily="18" charset="0"/>
                <a:cs typeface="Times New Roman" panose="02020603050405020304" pitchFamily="18" charset="0"/>
              </a:rPr>
              <a:t>esonance </a:t>
            </a:r>
            <a:r>
              <a:rPr lang="en-US" sz="3200" b="1" dirty="0">
                <a:solidFill>
                  <a:srgbClr val="232323"/>
                </a:solidFill>
                <a:latin typeface="Times New Roman" panose="02020603050405020304" pitchFamily="18" charset="0"/>
                <a:cs typeface="Times New Roman" panose="02020603050405020304" pitchFamily="18" charset="0"/>
              </a:rPr>
              <a:t>G</a:t>
            </a:r>
            <a:r>
              <a:rPr lang="en-US" sz="3200" b="1" i="0" dirty="0">
                <a:solidFill>
                  <a:srgbClr val="232323"/>
                </a:solidFill>
                <a:effectLst/>
                <a:latin typeface="Times New Roman" panose="02020603050405020304" pitchFamily="18" charset="0"/>
                <a:cs typeface="Times New Roman" panose="02020603050405020304" pitchFamily="18" charset="0"/>
              </a:rPr>
              <a:t>uided </a:t>
            </a:r>
            <a:r>
              <a:rPr lang="en-US" sz="3200" b="1" dirty="0">
                <a:solidFill>
                  <a:srgbClr val="232323"/>
                </a:solidFill>
                <a:latin typeface="Times New Roman" panose="02020603050405020304" pitchFamily="18" charset="0"/>
                <a:cs typeface="Times New Roman" panose="02020603050405020304" pitchFamily="18" charset="0"/>
              </a:rPr>
              <a:t>F</a:t>
            </a:r>
            <a:r>
              <a:rPr lang="en-US" sz="3200" b="1" i="0" dirty="0">
                <a:solidFill>
                  <a:srgbClr val="232323"/>
                </a:solidFill>
                <a:effectLst/>
                <a:latin typeface="Times New Roman" panose="02020603050405020304" pitchFamily="18" charset="0"/>
                <a:cs typeface="Times New Roman" panose="02020603050405020304" pitchFamily="18" charset="0"/>
              </a:rPr>
              <a:t>ocused </a:t>
            </a:r>
            <a:r>
              <a:rPr lang="en-US" sz="3200" b="1" dirty="0">
                <a:solidFill>
                  <a:srgbClr val="232323"/>
                </a:solidFill>
                <a:latin typeface="Times New Roman" panose="02020603050405020304" pitchFamily="18" charset="0"/>
                <a:cs typeface="Times New Roman" panose="02020603050405020304" pitchFamily="18" charset="0"/>
              </a:rPr>
              <a:t>U</a:t>
            </a:r>
            <a:r>
              <a:rPr lang="en-US" sz="3200" b="1" i="0" dirty="0">
                <a:solidFill>
                  <a:srgbClr val="232323"/>
                </a:solidFill>
                <a:effectLst/>
                <a:latin typeface="Times New Roman" panose="02020603050405020304" pitchFamily="18" charset="0"/>
                <a:cs typeface="Times New Roman" panose="02020603050405020304" pitchFamily="18" charset="0"/>
              </a:rPr>
              <a:t>ltrasound)</a:t>
            </a:r>
          </a:p>
          <a:p>
            <a:pPr marL="514350" indent="-514350" algn="l">
              <a:buFont typeface="+mj-lt"/>
              <a:buAutoNum type="arabicPeriod"/>
            </a:pPr>
            <a:r>
              <a:rPr lang="en-US" sz="3200" b="1" dirty="0">
                <a:solidFill>
                  <a:srgbClr val="232323"/>
                </a:solidFill>
                <a:latin typeface="Times New Roman" panose="02020603050405020304" pitchFamily="18" charset="0"/>
                <a:cs typeface="Times New Roman" panose="02020603050405020304" pitchFamily="18" charset="0"/>
              </a:rPr>
              <a:t>S</a:t>
            </a:r>
            <a:r>
              <a:rPr lang="en-US" sz="3200" b="1" i="0" dirty="0">
                <a:solidFill>
                  <a:srgbClr val="232323"/>
                </a:solidFill>
                <a:effectLst/>
                <a:latin typeface="Times New Roman" panose="02020603050405020304" pitchFamily="18" charset="0"/>
                <a:cs typeface="Times New Roman" panose="02020603050405020304" pitchFamily="18" charset="0"/>
              </a:rPr>
              <a:t>urgery: (Myomectomy, Hysterectomy).</a:t>
            </a:r>
          </a:p>
          <a:p>
            <a:endParaRPr lang="en-US" dirty="0"/>
          </a:p>
        </p:txBody>
      </p:sp>
    </p:spTree>
    <p:extLst>
      <p:ext uri="{BB962C8B-B14F-4D97-AF65-F5344CB8AC3E}">
        <p14:creationId xmlns:p14="http://schemas.microsoft.com/office/powerpoint/2010/main" val="27856478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41F3A-390C-E0C0-54DE-A11AAFD01F1F}"/>
              </a:ext>
            </a:extLst>
          </p:cNvPr>
          <p:cNvSpPr>
            <a:spLocks noGrp="1"/>
          </p:cNvSpPr>
          <p:nvPr>
            <p:ph type="title"/>
          </p:nvPr>
        </p:nvSpPr>
        <p:spPr/>
        <p:txBody>
          <a:bodyPr/>
          <a:lstStyle/>
          <a:p>
            <a:pPr algn="ctr"/>
            <a:r>
              <a:rPr kumimoji="0" lang="en-US" sz="6000" b="1" i="0" u="none" strike="noStrike" kern="1200" cap="none" spc="0" normalizeH="0" baseline="0" noProof="0" dirty="0">
                <a:ln>
                  <a:noFill/>
                </a:ln>
                <a:solidFill>
                  <a:srgbClr val="FF0000"/>
                </a:solidFill>
                <a:effectLst/>
                <a:uLnTx/>
                <a:uFillTx/>
                <a:latin typeface="Times New Roman" panose="02020603050405020304" pitchFamily="18" charset="0"/>
                <a:ea typeface="+mj-ea"/>
                <a:cs typeface="Times New Roman" panose="02020603050405020304" pitchFamily="18" charset="0"/>
              </a:rPr>
              <a:t>Expectant Management</a:t>
            </a:r>
            <a:endParaRPr lang="en-US" dirty="0"/>
          </a:p>
        </p:txBody>
      </p:sp>
      <p:sp>
        <p:nvSpPr>
          <p:cNvPr id="3" name="Content Placeholder 2">
            <a:extLst>
              <a:ext uri="{FF2B5EF4-FFF2-40B4-BE49-F238E27FC236}">
                <a16:creationId xmlns:a16="http://schemas.microsoft.com/office/drawing/2014/main" id="{54D999AD-2B1F-674D-19C8-258624A78577}"/>
              </a:ext>
            </a:extLst>
          </p:cNvPr>
          <p:cNvSpPr>
            <a:spLocks noGrp="1"/>
          </p:cNvSpPr>
          <p:nvPr>
            <p:ph idx="1"/>
          </p:nvPr>
        </p:nvSpPr>
        <p:spPr>
          <a:xfrm>
            <a:off x="838200" y="1825625"/>
            <a:ext cx="10515600" cy="4667250"/>
          </a:xfrm>
        </p:spPr>
        <p:txBody>
          <a:bodyPr>
            <a:normAutofit lnSpcReduction="10000"/>
          </a:bodyPr>
          <a:lstStyle/>
          <a:p>
            <a:pPr rtl="0"/>
            <a:r>
              <a:rPr lang="en-US" sz="3200" dirty="0">
                <a:latin typeface="Times New Roman" panose="02020603050405020304" pitchFamily="18" charset="0"/>
                <a:cs typeface="Times New Roman" panose="02020603050405020304" pitchFamily="18" charset="0"/>
              </a:rPr>
              <a:t>Expectant management is for asymptomatic women, except in the case of a woman with moderate or severe hydronephrosis or a woman with a </a:t>
            </a:r>
            <a:r>
              <a:rPr lang="en-US" sz="3200" dirty="0" err="1">
                <a:latin typeface="Times New Roman" panose="02020603050405020304" pitchFamily="18" charset="0"/>
                <a:cs typeface="Times New Roman" panose="02020603050405020304" pitchFamily="18" charset="0"/>
              </a:rPr>
              <a:t>hysteroscopically-resectable</a:t>
            </a:r>
            <a:r>
              <a:rPr lang="en-US" sz="3200" dirty="0">
                <a:latin typeface="Times New Roman" panose="02020603050405020304" pitchFamily="18" charset="0"/>
                <a:cs typeface="Times New Roman" panose="02020603050405020304" pitchFamily="18" charset="0"/>
              </a:rPr>
              <a:t> submucous leiomyoma who is pursuing pregnancy.</a:t>
            </a:r>
          </a:p>
          <a:p>
            <a:pPr marL="0" indent="0">
              <a:buNone/>
            </a:pP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 Most women experience shrinkage of fibroids and relief of symptoms at menopause; therefore, depending on the severity of their symptoms, women who are approaching menopause may choose to wait for the onset of menopause before deciding on treatment.</a:t>
            </a:r>
          </a:p>
          <a:p>
            <a:endParaRPr lang="en-US" dirty="0"/>
          </a:p>
        </p:txBody>
      </p:sp>
    </p:spTree>
    <p:extLst>
      <p:ext uri="{BB962C8B-B14F-4D97-AF65-F5344CB8AC3E}">
        <p14:creationId xmlns:p14="http://schemas.microsoft.com/office/powerpoint/2010/main" val="19287130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2DC16-7489-A133-BD70-17F31AC4C258}"/>
              </a:ext>
            </a:extLst>
          </p:cNvPr>
          <p:cNvSpPr>
            <a:spLocks noGrp="1"/>
          </p:cNvSpPr>
          <p:nvPr>
            <p:ph type="title"/>
          </p:nvPr>
        </p:nvSpPr>
        <p:spPr/>
        <p:txBody>
          <a:bodyPr/>
          <a:lstStyle/>
          <a:p>
            <a:pPr algn="ctr"/>
            <a:r>
              <a:rPr kumimoji="0" lang="en-US" sz="6000" b="1" i="0" u="none" strike="noStrike" kern="1200" cap="none" spc="0" normalizeH="0" baseline="0" noProof="0" dirty="0">
                <a:ln>
                  <a:noFill/>
                </a:ln>
                <a:solidFill>
                  <a:srgbClr val="FF0000"/>
                </a:solidFill>
                <a:effectLst/>
                <a:uLnTx/>
                <a:uFillTx/>
                <a:latin typeface="Times New Roman" panose="02020603050405020304" pitchFamily="18" charset="0"/>
                <a:ea typeface="+mj-ea"/>
                <a:cs typeface="Times New Roman" panose="02020603050405020304" pitchFamily="18" charset="0"/>
              </a:rPr>
              <a:t>Medical Therapy</a:t>
            </a:r>
            <a:endParaRPr lang="en-US" dirty="0"/>
          </a:p>
        </p:txBody>
      </p:sp>
      <p:sp>
        <p:nvSpPr>
          <p:cNvPr id="3" name="Content Placeholder 2">
            <a:extLst>
              <a:ext uri="{FF2B5EF4-FFF2-40B4-BE49-F238E27FC236}">
                <a16:creationId xmlns:a16="http://schemas.microsoft.com/office/drawing/2014/main" id="{4593A190-9A98-03E9-4AAE-5FF5F68882A9}"/>
              </a:ext>
            </a:extLst>
          </p:cNvPr>
          <p:cNvSpPr>
            <a:spLocks noGrp="1"/>
          </p:cNvSpPr>
          <p:nvPr>
            <p:ph idx="1"/>
          </p:nvPr>
        </p:nvSpPr>
        <p:spPr>
          <a:xfrm>
            <a:off x="838200" y="1825625"/>
            <a:ext cx="10515600" cy="4667250"/>
          </a:xfrm>
        </p:spPr>
        <p:txBody>
          <a:bodyPr>
            <a:normAutofit fontScale="77500" lnSpcReduction="20000"/>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41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The aim: to decrease blood loss</a:t>
            </a:r>
          </a:p>
          <a:p>
            <a:pPr marL="0" marR="0" lvl="0" indent="0" algn="l" defTabSz="914400" rtl="0" eaLnBrk="1" fontAlgn="auto" latinLnBrk="0" hangingPunct="1">
              <a:lnSpc>
                <a:spcPct val="90000"/>
              </a:lnSpc>
              <a:spcBef>
                <a:spcPts val="1000"/>
              </a:spcBef>
              <a:spcAft>
                <a:spcPts val="0"/>
              </a:spcAft>
              <a:buClrTx/>
              <a:buSzTx/>
              <a:buNone/>
              <a:tabLst/>
              <a:defRPr/>
            </a:pPr>
            <a:endParaRPr kumimoji="0" lang="en-US"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NSAID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Tranexamic acid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Oral Contraceptives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Progestins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Danazol</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The levonorgestrel Intrauterine System (LNG IUD) (MIRENA)</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Gonadotropin-Releasing hormone analogues (</a:t>
            </a:r>
            <a:r>
              <a:rPr kumimoji="0" lang="en-US" sz="38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GnRh</a:t>
            </a:r>
            <a:r>
              <a:rPr kumimoji="0" lang="en-US" sz="3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analogues)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Selective Progesterone Receptor Modulators </a:t>
            </a:r>
          </a:p>
          <a:p>
            <a:endParaRPr lang="en-US" dirty="0"/>
          </a:p>
        </p:txBody>
      </p:sp>
    </p:spTree>
    <p:extLst>
      <p:ext uri="{BB962C8B-B14F-4D97-AF65-F5344CB8AC3E}">
        <p14:creationId xmlns:p14="http://schemas.microsoft.com/office/powerpoint/2010/main" val="11341536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7527C-510D-CD01-56EB-7CBBBE36E7F9}"/>
              </a:ext>
            </a:extLst>
          </p:cNvPr>
          <p:cNvSpPr>
            <a:spLocks noGrp="1"/>
          </p:cNvSpPr>
          <p:nvPr>
            <p:ph type="title"/>
          </p:nvPr>
        </p:nvSpPr>
        <p:spPr/>
        <p:txBody>
          <a:bodyPr/>
          <a:lstStyle/>
          <a:p>
            <a:pPr algn="ctr"/>
            <a:r>
              <a:rPr kumimoji="0" lang="en-US" sz="6000" b="1" i="0" u="none" strike="noStrike" kern="1200" cap="none" spc="0" normalizeH="0" baseline="0" noProof="0" dirty="0">
                <a:ln>
                  <a:noFill/>
                </a:ln>
                <a:solidFill>
                  <a:srgbClr val="FF0000"/>
                </a:solidFill>
                <a:effectLst/>
                <a:uLnTx/>
                <a:uFillTx/>
                <a:latin typeface="Times New Roman" panose="02020603050405020304" pitchFamily="18" charset="0"/>
                <a:ea typeface="+mj-ea"/>
                <a:cs typeface="Times New Roman" panose="02020603050405020304" pitchFamily="18" charset="0"/>
              </a:rPr>
              <a:t>Non-excisional procedures</a:t>
            </a:r>
            <a:endParaRPr lang="en-US" b="1" dirty="0"/>
          </a:p>
        </p:txBody>
      </p:sp>
      <p:sp>
        <p:nvSpPr>
          <p:cNvPr id="3" name="Content Placeholder 2">
            <a:extLst>
              <a:ext uri="{FF2B5EF4-FFF2-40B4-BE49-F238E27FC236}">
                <a16:creationId xmlns:a16="http://schemas.microsoft.com/office/drawing/2014/main" id="{41432B6D-67D1-0A1E-AE54-09BF997A19AC}"/>
              </a:ext>
            </a:extLst>
          </p:cNvPr>
          <p:cNvSpPr>
            <a:spLocks noGrp="1"/>
          </p:cNvSpPr>
          <p:nvPr>
            <p:ph idx="1"/>
          </p:nvPr>
        </p:nvSpPr>
        <p:spPr>
          <a:xfrm>
            <a:off x="838200" y="1825624"/>
            <a:ext cx="10515600" cy="4814661"/>
          </a:xfrm>
        </p:spPr>
        <p:txBody>
          <a:bodyPr>
            <a:normAutofit/>
          </a:bodyPr>
          <a:lstStyle/>
          <a:p>
            <a:pPr marL="0" indent="0">
              <a:buNone/>
            </a:pPr>
            <a:r>
              <a:rPr lang="en-US" sz="2800" b="1" dirty="0">
                <a:solidFill>
                  <a:srgbClr val="232323"/>
                </a:solidFill>
                <a:latin typeface="Times New Roman" panose="02020603050405020304" pitchFamily="18" charset="0"/>
                <a:cs typeface="Times New Roman" panose="02020603050405020304" pitchFamily="18" charset="0"/>
              </a:rPr>
              <a:t>1) E</a:t>
            </a:r>
            <a:r>
              <a:rPr lang="en-US" sz="2800" b="1" i="0" dirty="0">
                <a:solidFill>
                  <a:srgbClr val="232323"/>
                </a:solidFill>
                <a:effectLst/>
                <a:latin typeface="Times New Roman" panose="02020603050405020304" pitchFamily="18" charset="0"/>
                <a:cs typeface="Times New Roman" panose="02020603050405020304" pitchFamily="18" charset="0"/>
              </a:rPr>
              <a:t>ndometrial ablation</a:t>
            </a:r>
          </a:p>
          <a:p>
            <a:pPr marL="0" indent="0">
              <a:buNone/>
            </a:pPr>
            <a:r>
              <a:rPr lang="en-US" sz="2800" b="1" i="0" dirty="0">
                <a:solidFill>
                  <a:srgbClr val="232323"/>
                </a:solidFill>
                <a:effectLst/>
                <a:latin typeface="Times New Roman" panose="02020603050405020304" pitchFamily="18" charset="0"/>
                <a:cs typeface="Times New Roman" panose="02020603050405020304" pitchFamily="18" charset="0"/>
              </a:rPr>
              <a:t>2) Uterine </a:t>
            </a:r>
            <a:r>
              <a:rPr lang="en-US" sz="2800" b="1" dirty="0">
                <a:solidFill>
                  <a:srgbClr val="232323"/>
                </a:solidFill>
                <a:latin typeface="Times New Roman" panose="02020603050405020304" pitchFamily="18" charset="0"/>
                <a:cs typeface="Times New Roman" panose="02020603050405020304" pitchFamily="18" charset="0"/>
              </a:rPr>
              <a:t>A</a:t>
            </a:r>
            <a:r>
              <a:rPr lang="en-US" sz="2800" b="1" i="0" dirty="0">
                <a:solidFill>
                  <a:srgbClr val="232323"/>
                </a:solidFill>
                <a:effectLst/>
                <a:latin typeface="Times New Roman" panose="02020603050405020304" pitchFamily="18" charset="0"/>
                <a:cs typeface="Times New Roman" panose="02020603050405020304" pitchFamily="18" charset="0"/>
              </a:rPr>
              <a:t>rtery </a:t>
            </a:r>
            <a:r>
              <a:rPr lang="en-US" sz="2800" b="1" dirty="0">
                <a:solidFill>
                  <a:srgbClr val="232323"/>
                </a:solidFill>
                <a:latin typeface="Times New Roman" panose="02020603050405020304" pitchFamily="18" charset="0"/>
                <a:cs typeface="Times New Roman" panose="02020603050405020304" pitchFamily="18" charset="0"/>
              </a:rPr>
              <a:t>E</a:t>
            </a:r>
            <a:r>
              <a:rPr lang="en-US" sz="2800" b="1" i="0" dirty="0">
                <a:solidFill>
                  <a:srgbClr val="232323"/>
                </a:solidFill>
                <a:effectLst/>
                <a:latin typeface="Times New Roman" panose="02020603050405020304" pitchFamily="18" charset="0"/>
                <a:cs typeface="Times New Roman" panose="02020603050405020304" pitchFamily="18" charset="0"/>
              </a:rPr>
              <a:t>mbolization </a:t>
            </a:r>
          </a:p>
          <a:p>
            <a:pPr marL="0" indent="0">
              <a:buNone/>
            </a:pPr>
            <a:r>
              <a:rPr lang="en-US" sz="2800" b="1" i="0" dirty="0">
                <a:solidFill>
                  <a:srgbClr val="232323"/>
                </a:solidFill>
                <a:effectLst/>
                <a:latin typeface="Times New Roman" panose="02020603050405020304" pitchFamily="18" charset="0"/>
                <a:cs typeface="Times New Roman" panose="02020603050405020304" pitchFamily="18" charset="0"/>
              </a:rPr>
              <a:t>3) Magnetic </a:t>
            </a:r>
            <a:r>
              <a:rPr lang="en-US" sz="2800" b="1" dirty="0">
                <a:solidFill>
                  <a:srgbClr val="232323"/>
                </a:solidFill>
                <a:latin typeface="Times New Roman" panose="02020603050405020304" pitchFamily="18" charset="0"/>
                <a:cs typeface="Times New Roman" panose="02020603050405020304" pitchFamily="18" charset="0"/>
              </a:rPr>
              <a:t>R</a:t>
            </a:r>
            <a:r>
              <a:rPr lang="en-US" sz="2800" b="1" i="0" dirty="0">
                <a:solidFill>
                  <a:srgbClr val="232323"/>
                </a:solidFill>
                <a:effectLst/>
                <a:latin typeface="Times New Roman" panose="02020603050405020304" pitchFamily="18" charset="0"/>
                <a:cs typeface="Times New Roman" panose="02020603050405020304" pitchFamily="18" charset="0"/>
              </a:rPr>
              <a:t>esonance </a:t>
            </a:r>
            <a:r>
              <a:rPr lang="en-US" sz="2800" b="1" dirty="0">
                <a:solidFill>
                  <a:srgbClr val="232323"/>
                </a:solidFill>
                <a:latin typeface="Times New Roman" panose="02020603050405020304" pitchFamily="18" charset="0"/>
                <a:cs typeface="Times New Roman" panose="02020603050405020304" pitchFamily="18" charset="0"/>
              </a:rPr>
              <a:t>G</a:t>
            </a:r>
            <a:r>
              <a:rPr lang="en-US" sz="2800" b="1" i="0" dirty="0">
                <a:solidFill>
                  <a:srgbClr val="232323"/>
                </a:solidFill>
                <a:effectLst/>
                <a:latin typeface="Times New Roman" panose="02020603050405020304" pitchFamily="18" charset="0"/>
                <a:cs typeface="Times New Roman" panose="02020603050405020304" pitchFamily="18" charset="0"/>
              </a:rPr>
              <a:t>uided </a:t>
            </a:r>
            <a:r>
              <a:rPr lang="en-US" sz="2800" b="1" dirty="0">
                <a:solidFill>
                  <a:srgbClr val="232323"/>
                </a:solidFill>
                <a:latin typeface="Times New Roman" panose="02020603050405020304" pitchFamily="18" charset="0"/>
                <a:cs typeface="Times New Roman" panose="02020603050405020304" pitchFamily="18" charset="0"/>
              </a:rPr>
              <a:t>F</a:t>
            </a:r>
            <a:r>
              <a:rPr lang="en-US" sz="2800" b="1" i="0" dirty="0">
                <a:solidFill>
                  <a:srgbClr val="232323"/>
                </a:solidFill>
                <a:effectLst/>
                <a:latin typeface="Times New Roman" panose="02020603050405020304" pitchFamily="18" charset="0"/>
                <a:cs typeface="Times New Roman" panose="02020603050405020304" pitchFamily="18" charset="0"/>
              </a:rPr>
              <a:t>ocused </a:t>
            </a:r>
            <a:r>
              <a:rPr lang="en-US" sz="2800" b="1" dirty="0">
                <a:solidFill>
                  <a:srgbClr val="232323"/>
                </a:solidFill>
                <a:latin typeface="Times New Roman" panose="02020603050405020304" pitchFamily="18" charset="0"/>
                <a:cs typeface="Times New Roman" panose="02020603050405020304" pitchFamily="18" charset="0"/>
              </a:rPr>
              <a:t>U</a:t>
            </a:r>
            <a:r>
              <a:rPr lang="en-US" sz="2800" b="1" i="0" dirty="0">
                <a:solidFill>
                  <a:srgbClr val="232323"/>
                </a:solidFill>
                <a:effectLst/>
                <a:latin typeface="Times New Roman" panose="02020603050405020304" pitchFamily="18" charset="0"/>
                <a:cs typeface="Times New Roman" panose="02020603050405020304" pitchFamily="18" charset="0"/>
              </a:rPr>
              <a:t>ltrasound (</a:t>
            </a:r>
            <a:r>
              <a:rPr lang="en-US" sz="2800" b="1" i="0" dirty="0" err="1">
                <a:solidFill>
                  <a:srgbClr val="232323"/>
                </a:solidFill>
                <a:effectLst/>
                <a:latin typeface="Times New Roman" panose="02020603050405020304" pitchFamily="18" charset="0"/>
                <a:cs typeface="Times New Roman" panose="02020603050405020304" pitchFamily="18" charset="0"/>
              </a:rPr>
              <a:t>MRgFUS</a:t>
            </a:r>
            <a:r>
              <a:rPr lang="en-US" sz="2800" b="1" i="0" dirty="0">
                <a:solidFill>
                  <a:srgbClr val="232323"/>
                </a:solidFill>
                <a:effectLst/>
                <a:latin typeface="Times New Roman" panose="02020603050405020304" pitchFamily="18" charset="0"/>
                <a:cs typeface="Times New Roman" panose="02020603050405020304" pitchFamily="18" charset="0"/>
              </a:rPr>
              <a:t>)</a:t>
            </a:r>
          </a:p>
          <a:p>
            <a:endParaRPr lang="en-US" sz="2800" b="0" i="0" dirty="0">
              <a:solidFill>
                <a:srgbClr val="212121"/>
              </a:solidFill>
              <a:effectLst/>
              <a:latin typeface="Times New Roman" panose="02020603050405020304" pitchFamily="18" charset="0"/>
              <a:cs typeface="Times New Roman" panose="02020603050405020304" pitchFamily="18" charset="0"/>
            </a:endParaRPr>
          </a:p>
          <a:p>
            <a:r>
              <a:rPr lang="en-US" sz="2800" dirty="0">
                <a:solidFill>
                  <a:srgbClr val="212121"/>
                </a:solidFill>
                <a:latin typeface="Times New Roman" panose="02020603050405020304" pitchFamily="18" charset="0"/>
                <a:cs typeface="Times New Roman" panose="02020603050405020304" pitchFamily="18" charset="0"/>
              </a:rPr>
              <a:t>T</a:t>
            </a:r>
            <a:r>
              <a:rPr lang="en-US" sz="2800" b="0" i="0" dirty="0">
                <a:solidFill>
                  <a:srgbClr val="212121"/>
                </a:solidFill>
                <a:effectLst/>
                <a:latin typeface="Times New Roman" panose="02020603050405020304" pitchFamily="18" charset="0"/>
                <a:cs typeface="Times New Roman" panose="02020603050405020304" pitchFamily="18" charset="0"/>
              </a:rPr>
              <a:t>he fact that ovarian reserve and healthy myometrium may be compromised by Uterine Artery Embolization still discourages its use in women who desire future pregnancy.</a:t>
            </a:r>
          </a:p>
          <a:p>
            <a:pPr marL="0" indent="0">
              <a:buNone/>
            </a:pPr>
            <a:endParaRPr lang="en-US" sz="2800" dirty="0">
              <a:solidFill>
                <a:srgbClr val="212121"/>
              </a:solidFill>
              <a:latin typeface="Times New Roman" panose="02020603050405020304" pitchFamily="18" charset="0"/>
              <a:cs typeface="Times New Roman" panose="02020603050405020304" pitchFamily="18" charset="0"/>
            </a:endParaRPr>
          </a:p>
          <a:p>
            <a:r>
              <a:rPr lang="en-US" sz="2800" b="0" i="0" dirty="0" err="1">
                <a:solidFill>
                  <a:srgbClr val="212121"/>
                </a:solidFill>
                <a:effectLst/>
                <a:latin typeface="Times New Roman" panose="02020603050405020304" pitchFamily="18" charset="0"/>
                <a:cs typeface="Times New Roman" panose="02020603050405020304" pitchFamily="18" charset="0"/>
              </a:rPr>
              <a:t>MRgFUS</a:t>
            </a:r>
            <a:r>
              <a:rPr lang="en-US" sz="2800" b="0" i="0" dirty="0">
                <a:solidFill>
                  <a:srgbClr val="212121"/>
                </a:solidFill>
                <a:effectLst/>
                <a:latin typeface="Times New Roman" panose="02020603050405020304" pitchFamily="18" charset="0"/>
                <a:cs typeface="Times New Roman" panose="02020603050405020304" pitchFamily="18" charset="0"/>
              </a:rPr>
              <a:t> do not appear to affect fertility, and is also a good method for UFs with difficult surgical access</a:t>
            </a:r>
            <a:endParaRPr lang="en-US" dirty="0"/>
          </a:p>
        </p:txBody>
      </p:sp>
    </p:spTree>
    <p:extLst>
      <p:ext uri="{BB962C8B-B14F-4D97-AF65-F5344CB8AC3E}">
        <p14:creationId xmlns:p14="http://schemas.microsoft.com/office/powerpoint/2010/main" val="21372950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0230A-DB0F-E2BB-C4C0-C9C22AF21F86}"/>
              </a:ext>
            </a:extLst>
          </p:cNvPr>
          <p:cNvSpPr>
            <a:spLocks noGrp="1"/>
          </p:cNvSpPr>
          <p:nvPr>
            <p:ph type="title"/>
          </p:nvPr>
        </p:nvSpPr>
        <p:spPr>
          <a:xfrm>
            <a:off x="838200" y="141515"/>
            <a:ext cx="10515600" cy="1295399"/>
          </a:xfrm>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Surgical Procedures</a:t>
            </a:r>
          </a:p>
        </p:txBody>
      </p:sp>
      <p:sp>
        <p:nvSpPr>
          <p:cNvPr id="3" name="Content Placeholder 2">
            <a:extLst>
              <a:ext uri="{FF2B5EF4-FFF2-40B4-BE49-F238E27FC236}">
                <a16:creationId xmlns:a16="http://schemas.microsoft.com/office/drawing/2014/main" id="{E4CC51F2-7CB8-A5B7-104A-2776773F85E7}"/>
              </a:ext>
            </a:extLst>
          </p:cNvPr>
          <p:cNvSpPr>
            <a:spLocks noGrp="1"/>
          </p:cNvSpPr>
          <p:nvPr>
            <p:ph idx="1"/>
          </p:nvPr>
        </p:nvSpPr>
        <p:spPr>
          <a:xfrm>
            <a:off x="838200" y="1611085"/>
            <a:ext cx="10515600" cy="5105399"/>
          </a:xfrm>
        </p:spPr>
        <p:txBody>
          <a:bodyPr>
            <a:normAutofit/>
          </a:bodyPr>
          <a:lstStyle/>
          <a:p>
            <a:pPr marL="0" indent="0">
              <a:buNone/>
            </a:pPr>
            <a:r>
              <a:rPr lang="en-US" sz="3200" b="1" u="sng" dirty="0">
                <a:solidFill>
                  <a:schemeClr val="tx1">
                    <a:lumMod val="95000"/>
                    <a:lumOff val="5000"/>
                  </a:schemeClr>
                </a:solidFill>
                <a:latin typeface="Times New Roman" panose="02020603050405020304" pitchFamily="18" charset="0"/>
                <a:cs typeface="Times New Roman" panose="02020603050405020304" pitchFamily="18" charset="0"/>
              </a:rPr>
              <a:t>1) Myomectomy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is an option for women who have not completed childbearing or otherwise wish to retain their uterus.</a:t>
            </a:r>
          </a:p>
          <a:p>
            <a:r>
              <a:rPr lang="en-US" sz="3200" u="sng" dirty="0">
                <a:solidFill>
                  <a:schemeClr val="tx1">
                    <a:lumMod val="95000"/>
                    <a:lumOff val="5000"/>
                  </a:schemeClr>
                </a:solidFill>
                <a:latin typeface="Times New Roman" panose="02020603050405020304" pitchFamily="18" charset="0"/>
                <a:cs typeface="Times New Roman" panose="02020603050405020304" pitchFamily="18" charset="0"/>
              </a:rPr>
              <a:t>It </a:t>
            </a:r>
            <a:r>
              <a:rPr lang="en-US" sz="3200" i="0" u="sng" dirty="0">
                <a:solidFill>
                  <a:schemeClr val="tx1">
                    <a:lumMod val="95000"/>
                    <a:lumOff val="5000"/>
                  </a:schemeClr>
                </a:solidFill>
                <a:effectLst/>
                <a:latin typeface="Times New Roman" panose="02020603050405020304" pitchFamily="18" charset="0"/>
                <a:cs typeface="Times New Roman" panose="02020603050405020304" pitchFamily="18" charset="0"/>
              </a:rPr>
              <a:t>can be accomplished using:</a:t>
            </a:r>
          </a:p>
          <a:p>
            <a:pPr marL="514350" indent="-514350">
              <a:buFont typeface="+mj-lt"/>
              <a:buAutoNum type="arabicPeriod"/>
            </a:pPr>
            <a:r>
              <a:rPr lang="en-US" sz="2800" b="0" i="0" dirty="0">
                <a:solidFill>
                  <a:srgbClr val="232323"/>
                </a:solidFill>
                <a:effectLst/>
                <a:latin typeface="Times New Roman" panose="02020603050405020304" pitchFamily="18" charset="0"/>
                <a:cs typeface="Times New Roman" panose="02020603050405020304" pitchFamily="18" charset="0"/>
              </a:rPr>
              <a:t>Open abdominal approach</a:t>
            </a:r>
          </a:p>
          <a:p>
            <a:pPr marL="514350" indent="-514350">
              <a:buFont typeface="+mj-lt"/>
              <a:buAutoNum type="arabicPeriod"/>
            </a:pPr>
            <a:r>
              <a:rPr lang="en-US" sz="2800" b="0" i="0" dirty="0">
                <a:solidFill>
                  <a:srgbClr val="232323"/>
                </a:solidFill>
                <a:effectLst/>
                <a:latin typeface="Times New Roman" panose="02020603050405020304" pitchFamily="18" charset="0"/>
                <a:cs typeface="Times New Roman" panose="02020603050405020304" pitchFamily="18" charset="0"/>
              </a:rPr>
              <a:t>Laparoscopic approach</a:t>
            </a:r>
          </a:p>
          <a:p>
            <a:pPr marL="514350" indent="-514350">
              <a:buFont typeface="+mj-lt"/>
              <a:buAutoNum type="arabicPeriod"/>
            </a:pPr>
            <a:r>
              <a:rPr lang="en-US" sz="2800" dirty="0">
                <a:solidFill>
                  <a:srgbClr val="232323"/>
                </a:solidFill>
                <a:latin typeface="Times New Roman" panose="02020603050405020304" pitchFamily="18" charset="0"/>
                <a:cs typeface="Times New Roman" panose="02020603050405020304" pitchFamily="18" charset="0"/>
              </a:rPr>
              <a:t>H</a:t>
            </a:r>
            <a:r>
              <a:rPr lang="en-US" sz="2800" b="0" i="0" dirty="0">
                <a:solidFill>
                  <a:srgbClr val="232323"/>
                </a:solidFill>
                <a:effectLst/>
                <a:latin typeface="Times New Roman" panose="02020603050405020304" pitchFamily="18" charset="0"/>
                <a:cs typeface="Times New Roman" panose="02020603050405020304" pitchFamily="18" charset="0"/>
              </a:rPr>
              <a:t>ysteroscopic approach ( For </a:t>
            </a:r>
            <a:r>
              <a:rPr lang="en-US" sz="2800" dirty="0">
                <a:latin typeface="Times New Roman" panose="02020603050405020304" pitchFamily="18" charset="0"/>
                <a:cs typeface="Times New Roman" panose="02020603050405020304" pitchFamily="18" charset="0"/>
              </a:rPr>
              <a:t>intracavitary fibroids)</a:t>
            </a:r>
          </a:p>
          <a:p>
            <a:endParaRPr lang="en-US" dirty="0">
              <a:latin typeface="Times New Roman" panose="02020603050405020304" pitchFamily="18" charset="0"/>
              <a:cs typeface="Times New Roman" panose="02020603050405020304" pitchFamily="18" charset="0"/>
            </a:endParaRPr>
          </a:p>
          <a:p>
            <a:pPr marL="0" indent="0">
              <a:buNone/>
            </a:pPr>
            <a:r>
              <a:rPr lang="en-US" sz="3200" b="1" i="0" u="sng" dirty="0">
                <a:solidFill>
                  <a:schemeClr val="tx1">
                    <a:lumMod val="95000"/>
                    <a:lumOff val="5000"/>
                  </a:schemeClr>
                </a:solidFill>
                <a:effectLst/>
                <a:latin typeface="Times New Roman" panose="02020603050405020304" pitchFamily="18" charset="0"/>
                <a:cs typeface="Times New Roman" panose="02020603050405020304" pitchFamily="18" charset="0"/>
              </a:rPr>
              <a:t>2) Hysterectomy</a:t>
            </a:r>
          </a:p>
          <a:p>
            <a:pPr marL="0" indent="0">
              <a:buNone/>
            </a:pPr>
            <a:r>
              <a:rPr lang="en-US" b="0" i="0" dirty="0">
                <a:solidFill>
                  <a:srgbClr val="212121"/>
                </a:solidFill>
                <a:effectLst/>
                <a:latin typeface="Times New Roman" panose="02020603050405020304" pitchFamily="18" charset="0"/>
                <a:cs typeface="Times New Roman" panose="02020603050405020304" pitchFamily="18" charset="0"/>
              </a:rPr>
              <a:t>This option is a radical and definitive treatment, particularly for women who do not wish to conceive and/or women aged above 40–50 year.</a:t>
            </a:r>
            <a:endParaRPr lang="en-US" dirty="0">
              <a:solidFill>
                <a:srgbClr val="212121"/>
              </a:solidFill>
              <a:latin typeface="Times New Roman" panose="02020603050405020304" pitchFamily="18" charset="0"/>
              <a:cs typeface="Times New Roman" panose="02020603050405020304" pitchFamily="18" charset="0"/>
            </a:endParaRPr>
          </a:p>
          <a:p>
            <a:pPr marL="0" indent="0">
              <a:buNone/>
            </a:pPr>
            <a:endParaRPr lang="en-US" sz="3200" b="1" i="0" u="sng" dirty="0">
              <a:solidFill>
                <a:schemeClr val="tx1">
                  <a:lumMod val="95000"/>
                  <a:lumOff val="5000"/>
                </a:schemeClr>
              </a:solidFill>
              <a:effectLst/>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6506521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115</TotalTime>
  <Words>1404</Words>
  <Application>Microsoft Office PowerPoint</Application>
  <PresentationFormat>Widescreen</PresentationFormat>
  <Paragraphs>160</Paragraphs>
  <Slides>24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Calibri Light</vt:lpstr>
      <vt:lpstr>Cambria</vt:lpstr>
      <vt:lpstr>Times New Roman</vt:lpstr>
      <vt:lpstr>Office Theme</vt:lpstr>
      <vt:lpstr>MOYOMAS (FIBROIDS) (Summary)</vt:lpstr>
      <vt:lpstr>Fibroid, Myoma, Leiomyoma</vt:lpstr>
      <vt:lpstr>The International Federation of Gynecology and Obstetrics (FIGO) classification system for uterine fibroids</vt:lpstr>
      <vt:lpstr>Risk Factors</vt:lpstr>
      <vt:lpstr>Asymptomatic Fibroids</vt:lpstr>
      <vt:lpstr>Symptomatic Fibroids</vt:lpstr>
      <vt:lpstr>Pelvic Pain</vt:lpstr>
      <vt:lpstr>Fibroid Degeneration</vt:lpstr>
      <vt:lpstr>Fibroids &amp; Pregnancy</vt:lpstr>
      <vt:lpstr>Fibroids &amp; Pregnancy</vt:lpstr>
      <vt:lpstr>Fibroids &amp; Pregnancy</vt:lpstr>
      <vt:lpstr>Myomectomy during pregnancy or C/S</vt:lpstr>
      <vt:lpstr>Type of delivery after Myomectomy</vt:lpstr>
      <vt:lpstr>Fibroid and malignancy</vt:lpstr>
      <vt:lpstr>DIAGNOSIS</vt:lpstr>
      <vt:lpstr>History</vt:lpstr>
      <vt:lpstr>Physical Examination</vt:lpstr>
      <vt:lpstr>Imaging</vt:lpstr>
      <vt:lpstr>Management</vt:lpstr>
      <vt:lpstr>Treatment options</vt:lpstr>
      <vt:lpstr>Expectant Management</vt:lpstr>
      <vt:lpstr>Medical Therapy</vt:lpstr>
      <vt:lpstr>Non-excisional procedures</vt:lpstr>
      <vt:lpstr>Surgical Procedures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Amal</dc:creator>
  <cp:lastModifiedBy>Amal</cp:lastModifiedBy>
  <cp:revision>54</cp:revision>
  <dcterms:created xsi:type="dcterms:W3CDTF">2025-04-20T21:04:18Z</dcterms:created>
  <dcterms:modified xsi:type="dcterms:W3CDTF">2025-04-20T23:00:17Z</dcterms:modified>
</cp:coreProperties>
</file>