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7" r:id="rId3"/>
    <p:sldId id="257" r:id="rId4"/>
    <p:sldId id="258" r:id="rId5"/>
    <p:sldId id="259" r:id="rId6"/>
    <p:sldId id="260" r:id="rId7"/>
    <p:sldId id="261" r:id="rId8"/>
    <p:sldId id="262" r:id="rId9"/>
    <p:sldId id="263" r:id="rId10"/>
    <p:sldId id="264" r:id="rId11"/>
    <p:sldId id="265" r:id="rId12"/>
    <p:sldId id="266" r:id="rId13"/>
    <p:sldId id="267" r:id="rId14"/>
    <p:sldId id="268" r:id="rId15"/>
    <p:sldId id="328" r:id="rId16"/>
    <p:sldId id="269" r:id="rId17"/>
    <p:sldId id="270" r:id="rId18"/>
    <p:sldId id="275" r:id="rId19"/>
    <p:sldId id="271" r:id="rId20"/>
    <p:sldId id="272" r:id="rId21"/>
    <p:sldId id="273" r:id="rId22"/>
    <p:sldId id="274" r:id="rId23"/>
    <p:sldId id="280" r:id="rId24"/>
    <p:sldId id="276" r:id="rId25"/>
    <p:sldId id="277" r:id="rId26"/>
    <p:sldId id="278" r:id="rId27"/>
    <p:sldId id="285" r:id="rId28"/>
    <p:sldId id="279" r:id="rId29"/>
    <p:sldId id="281" r:id="rId30"/>
    <p:sldId id="282" r:id="rId31"/>
    <p:sldId id="283" r:id="rId32"/>
    <p:sldId id="284" r:id="rId33"/>
    <p:sldId id="288" r:id="rId34"/>
    <p:sldId id="286" r:id="rId35"/>
    <p:sldId id="287" r:id="rId36"/>
    <p:sldId id="325"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26" r:id="rId52"/>
    <p:sldId id="303" r:id="rId53"/>
    <p:sldId id="304" r:id="rId54"/>
    <p:sldId id="306" r:id="rId55"/>
    <p:sldId id="307" r:id="rId56"/>
    <p:sldId id="308" r:id="rId57"/>
    <p:sldId id="309" r:id="rId58"/>
    <p:sldId id="310" r:id="rId59"/>
    <p:sldId id="311" r:id="rId60"/>
    <p:sldId id="312" r:id="rId61"/>
    <p:sldId id="313" r:id="rId62"/>
    <p:sldId id="314" r:id="rId63"/>
    <p:sldId id="315" r:id="rId64"/>
    <p:sldId id="317" r:id="rId65"/>
    <p:sldId id="318" r:id="rId66"/>
    <p:sldId id="319" r:id="rId67"/>
    <p:sldId id="320"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2471-6F4B-789A-6A99-1A78366172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813473-945A-B35A-4034-AC746CEB39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AD04E8-E407-FF6A-0874-AA268E13950E}"/>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5" name="Footer Placeholder 4">
            <a:extLst>
              <a:ext uri="{FF2B5EF4-FFF2-40B4-BE49-F238E27FC236}">
                <a16:creationId xmlns:a16="http://schemas.microsoft.com/office/drawing/2014/main" id="{8B85C951-35DE-BC89-F4D9-28BC23B89B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2E8F2A-F08B-3288-3208-83A247720EBE}"/>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3676003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C1B7E-2808-443C-E03A-6CCECBED60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816FD1-D99E-FF5F-D322-9B2F87574D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F39EA3-B5A5-FB48-BD3D-244B36AEB856}"/>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5" name="Footer Placeholder 4">
            <a:extLst>
              <a:ext uri="{FF2B5EF4-FFF2-40B4-BE49-F238E27FC236}">
                <a16:creationId xmlns:a16="http://schemas.microsoft.com/office/drawing/2014/main" id="{A2DCB04C-A852-FE20-230A-DB0F931C4A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91B17B-C261-6358-DA8F-161007432859}"/>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521317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AA4DD-7DB5-797E-1263-4311FB4889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5740B-A1F2-2227-5ECC-2E7D2E2276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8FE7D7-845C-5765-CF21-46A10A5BD258}"/>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5" name="Footer Placeholder 4">
            <a:extLst>
              <a:ext uri="{FF2B5EF4-FFF2-40B4-BE49-F238E27FC236}">
                <a16:creationId xmlns:a16="http://schemas.microsoft.com/office/drawing/2014/main" id="{09E4F297-23A1-8E03-0DBA-44496E40B5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11F26B-A91C-47DE-29FF-A85C90FB0180}"/>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40614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CC44-DC42-CF7B-0519-15D84C15F8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BFA395-3E7B-FA4C-7F09-785FF87582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D01608-31BB-24BD-12F7-C05D84DAD2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B315F3-9DE8-111D-CF31-5A81B75AFE6C}"/>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6" name="Footer Placeholder 5">
            <a:extLst>
              <a:ext uri="{FF2B5EF4-FFF2-40B4-BE49-F238E27FC236}">
                <a16:creationId xmlns:a16="http://schemas.microsoft.com/office/drawing/2014/main" id="{76393CEB-A3F6-ED9D-73C9-5A6E7147F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8BB3EE-1612-A37D-1762-134D2238BADD}"/>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3900105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36AB-AF2F-576A-FAFE-874295F3CD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D98DB8-548A-3451-CEA2-1F3129F788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67B1D3-37C0-7C80-3B47-9A6AE8171A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ACC09B-5E49-8B5D-DB57-3B78472EF5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10AB99-4E5C-9EF5-253E-6063E38AAB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EEB2DB-D507-40DD-8BB5-CFB4A0C5FFA3}"/>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8" name="Footer Placeholder 7">
            <a:extLst>
              <a:ext uri="{FF2B5EF4-FFF2-40B4-BE49-F238E27FC236}">
                <a16:creationId xmlns:a16="http://schemas.microsoft.com/office/drawing/2014/main" id="{99EC8C12-F831-93C8-418F-AA36ED66C1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7AB867C-1E2C-68C4-CA2C-C30BB2D1A798}"/>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3190998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933AF-4C3B-E3BF-1879-DB5987582B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0DC4A1-2B85-2403-1152-3F9D3F9B1185}"/>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4" name="Footer Placeholder 3">
            <a:extLst>
              <a:ext uri="{FF2B5EF4-FFF2-40B4-BE49-F238E27FC236}">
                <a16:creationId xmlns:a16="http://schemas.microsoft.com/office/drawing/2014/main" id="{D41A85B7-463B-B0FB-94A5-CCA9EF28B2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AAB93-5615-7E8E-86B1-426DC1C31D61}"/>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3366388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17FFDE-4EC8-AA8F-99CE-B249A2B1DECD}"/>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3" name="Footer Placeholder 2">
            <a:extLst>
              <a:ext uri="{FF2B5EF4-FFF2-40B4-BE49-F238E27FC236}">
                <a16:creationId xmlns:a16="http://schemas.microsoft.com/office/drawing/2014/main" id="{8BE36C1F-42B9-BE71-E8E8-7285DFA821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4C8FD5-C933-4023-0534-A22B655DEF0F}"/>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463625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8523C-5D52-1DE4-23A7-67DA1D5449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29F810-AD1E-80B8-DF1D-4D41DF57D3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B9AD34-AAC7-C9A3-1811-C9C07B8117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1A6861-DEF4-4E3A-495B-A2B86A7D1933}"/>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6" name="Footer Placeholder 5">
            <a:extLst>
              <a:ext uri="{FF2B5EF4-FFF2-40B4-BE49-F238E27FC236}">
                <a16:creationId xmlns:a16="http://schemas.microsoft.com/office/drawing/2014/main" id="{A624D960-67D4-2362-11BB-993FD64D3B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F616F3-2437-6D25-DFCF-4EA6905FB8B0}"/>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345949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E647F-41A9-8AF8-33E0-D3DEB9F21A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5DED29-7018-5C9C-2584-D960C43B4E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244B56-E614-11B1-B8C6-D0BB89F18F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4425BB-0D18-FEA8-7CB6-47025D46E5ED}"/>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6" name="Footer Placeholder 5">
            <a:extLst>
              <a:ext uri="{FF2B5EF4-FFF2-40B4-BE49-F238E27FC236}">
                <a16:creationId xmlns:a16="http://schemas.microsoft.com/office/drawing/2014/main" id="{EE192B45-3D65-DAFD-A79F-2C08C82403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9A5C98-B917-14E1-DDE0-FA4159E5713D}"/>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3337152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522CF-FC76-F526-303A-C89C124F4D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76F4D5-A9F2-767A-6EC2-C4F8263C0A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968017-FBBB-FE85-0E49-E023F64A8DFD}"/>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5" name="Footer Placeholder 4">
            <a:extLst>
              <a:ext uri="{FF2B5EF4-FFF2-40B4-BE49-F238E27FC236}">
                <a16:creationId xmlns:a16="http://schemas.microsoft.com/office/drawing/2014/main" id="{C3E38B4F-6E2A-FA8C-CFF2-E266A89B5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F072B0-8CF0-4540-4858-0EB6F62CFCC8}"/>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2817716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D3D233-28F3-05ED-DCCE-1FAC7DBBED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8F710C-AD47-8635-36EC-2E5D162CBE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DD40D7-09A9-425C-DB75-7FE5241BDE5A}"/>
              </a:ext>
            </a:extLst>
          </p:cNvPr>
          <p:cNvSpPr>
            <a:spLocks noGrp="1"/>
          </p:cNvSpPr>
          <p:nvPr>
            <p:ph type="dt" sz="half" idx="10"/>
          </p:nvPr>
        </p:nvSpPr>
        <p:spPr/>
        <p:txBody>
          <a:bodyPr/>
          <a:lstStyle/>
          <a:p>
            <a:fld id="{70395BE5-0FE9-4DC9-ACD3-22D22E06CB25}" type="datetimeFigureOut">
              <a:rPr lang="en-US" smtClean="0"/>
              <a:t>3/25/2025</a:t>
            </a:fld>
            <a:endParaRPr lang="en-US"/>
          </a:p>
        </p:txBody>
      </p:sp>
      <p:sp>
        <p:nvSpPr>
          <p:cNvPr id="5" name="Footer Placeholder 4">
            <a:extLst>
              <a:ext uri="{FF2B5EF4-FFF2-40B4-BE49-F238E27FC236}">
                <a16:creationId xmlns:a16="http://schemas.microsoft.com/office/drawing/2014/main" id="{F6E8C7E4-1006-D7C7-93FF-E54303A9B9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6E158-C191-70AD-D442-02926978BF7B}"/>
              </a:ext>
            </a:extLst>
          </p:cNvPr>
          <p:cNvSpPr>
            <a:spLocks noGrp="1"/>
          </p:cNvSpPr>
          <p:nvPr>
            <p:ph type="sldNum" sz="quarter" idx="12"/>
          </p:nvPr>
        </p:nvSpPr>
        <p:spPr/>
        <p:txBody>
          <a:bodyPr/>
          <a:lstStyle/>
          <a:p>
            <a:fld id="{10A2C93C-1AA2-4169-ADC3-030C1580F1A8}" type="slidenum">
              <a:rPr lang="en-US" smtClean="0"/>
              <a:t>‹#›</a:t>
            </a:fld>
            <a:endParaRPr lang="en-US"/>
          </a:p>
        </p:txBody>
      </p:sp>
    </p:spTree>
    <p:extLst>
      <p:ext uri="{BB962C8B-B14F-4D97-AF65-F5344CB8AC3E}">
        <p14:creationId xmlns:p14="http://schemas.microsoft.com/office/powerpoint/2010/main" val="3034715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84FDD4-F6C0-C4D7-0080-7A2610FC72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1FB5EA-E250-8C0B-AC5B-7C7FA55F0A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8D2B2D-29FE-7790-EC04-1858674C69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395BE5-0FE9-4DC9-ACD3-22D22E06CB25}" type="datetimeFigureOut">
              <a:rPr lang="en-US" smtClean="0"/>
              <a:t>3/25/2025</a:t>
            </a:fld>
            <a:endParaRPr lang="en-US"/>
          </a:p>
        </p:txBody>
      </p:sp>
      <p:sp>
        <p:nvSpPr>
          <p:cNvPr id="5" name="Footer Placeholder 4">
            <a:extLst>
              <a:ext uri="{FF2B5EF4-FFF2-40B4-BE49-F238E27FC236}">
                <a16:creationId xmlns:a16="http://schemas.microsoft.com/office/drawing/2014/main" id="{06D52C0B-3FBA-A461-F085-083FECFD84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5957EF-80D1-3E7E-2374-4ABCFBAC1D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A2C93C-1AA2-4169-ADC3-030C1580F1A8}" type="slidenum">
              <a:rPr lang="en-US" smtClean="0"/>
              <a:t>‹#›</a:t>
            </a:fld>
            <a:endParaRPr lang="en-US"/>
          </a:p>
        </p:txBody>
      </p:sp>
    </p:spTree>
    <p:extLst>
      <p:ext uri="{BB962C8B-B14F-4D97-AF65-F5344CB8AC3E}">
        <p14:creationId xmlns:p14="http://schemas.microsoft.com/office/powerpoint/2010/main" val="2041173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0906F-59C8-FB50-D1B3-88AE2C03D954}"/>
              </a:ext>
            </a:extLst>
          </p:cNvPr>
          <p:cNvSpPr>
            <a:spLocks noGrp="1"/>
          </p:cNvSpPr>
          <p:nvPr>
            <p:ph type="ctrTitle"/>
          </p:nvPr>
        </p:nvSpPr>
        <p:spPr>
          <a:xfrm>
            <a:off x="1524000" y="167958"/>
            <a:ext cx="9144000" cy="2981642"/>
          </a:xfrm>
        </p:spPr>
        <p:txBody>
          <a:bodyPr>
            <a:normAutofit/>
          </a:bodyPr>
          <a:lstStyle/>
          <a:p>
            <a:r>
              <a:rPr lang="en-US" sz="6600" b="1" dirty="0">
                <a:solidFill>
                  <a:srgbClr val="FF0000"/>
                </a:solidFill>
                <a:latin typeface="Times New Roman" panose="02020603050405020304" pitchFamily="18" charset="0"/>
                <a:cs typeface="Times New Roman" panose="02020603050405020304" pitchFamily="18" charset="0"/>
              </a:rPr>
              <a:t>Intrapartum Fetal Monitoring (CTG)</a:t>
            </a:r>
            <a:endParaRPr lang="en-US" sz="6600" b="1" dirty="0"/>
          </a:p>
        </p:txBody>
      </p:sp>
      <p:sp>
        <p:nvSpPr>
          <p:cNvPr id="3" name="Subtitle 2">
            <a:extLst>
              <a:ext uri="{FF2B5EF4-FFF2-40B4-BE49-F238E27FC236}">
                <a16:creationId xmlns:a16="http://schemas.microsoft.com/office/drawing/2014/main" id="{5C7335D4-CF0B-17B9-0340-E0BDEECE38D2}"/>
              </a:ext>
            </a:extLst>
          </p:cNvPr>
          <p:cNvSpPr>
            <a:spLocks noGrp="1"/>
          </p:cNvSpPr>
          <p:nvPr>
            <p:ph type="subTitle" idx="1"/>
          </p:nvPr>
        </p:nvSpPr>
        <p:spPr>
          <a:xfrm>
            <a:off x="1524000" y="3602038"/>
            <a:ext cx="9144000" cy="2981642"/>
          </a:xfrm>
        </p:spPr>
        <p:txBody>
          <a:bodyPr>
            <a:normAutofit lnSpcReduction="10000"/>
          </a:bodyPr>
          <a:lstStyle/>
          <a:p>
            <a:r>
              <a:rPr lang="en-US" sz="4800" b="1" dirty="0">
                <a:latin typeface="Times New Roman" panose="02020603050405020304" pitchFamily="18" charset="0"/>
                <a:cs typeface="Times New Roman" panose="02020603050405020304" pitchFamily="18" charset="0"/>
              </a:rPr>
              <a:t>Dr Amal Barakat</a:t>
            </a:r>
          </a:p>
          <a:p>
            <a:r>
              <a:rPr lang="en-US" sz="4800" b="1" dirty="0">
                <a:latin typeface="Times New Roman" panose="02020603050405020304" pitchFamily="18" charset="0"/>
                <a:cs typeface="Times New Roman" panose="02020603050405020304" pitchFamily="18" charset="0"/>
              </a:rPr>
              <a:t>5</a:t>
            </a:r>
            <a:r>
              <a:rPr lang="en-US" sz="4800" b="1" baseline="30000" dirty="0">
                <a:latin typeface="Times New Roman" panose="02020603050405020304" pitchFamily="18" charset="0"/>
                <a:cs typeface="Times New Roman" panose="02020603050405020304" pitchFamily="18" charset="0"/>
              </a:rPr>
              <a:t>th</a:t>
            </a:r>
            <a:r>
              <a:rPr lang="en-US" sz="4800" b="1" dirty="0">
                <a:latin typeface="Times New Roman" panose="02020603050405020304" pitchFamily="18" charset="0"/>
                <a:cs typeface="Times New Roman" panose="02020603050405020304" pitchFamily="18" charset="0"/>
              </a:rPr>
              <a:t> &amp; 6</a:t>
            </a:r>
            <a:r>
              <a:rPr lang="en-US" sz="4800" b="1" baseline="30000" dirty="0">
                <a:latin typeface="Times New Roman" panose="02020603050405020304" pitchFamily="18" charset="0"/>
                <a:cs typeface="Times New Roman" panose="02020603050405020304" pitchFamily="18" charset="0"/>
              </a:rPr>
              <a:t>th</a:t>
            </a:r>
            <a:r>
              <a:rPr lang="en-US" sz="4800" b="1" dirty="0">
                <a:latin typeface="Times New Roman" panose="02020603050405020304" pitchFamily="18" charset="0"/>
                <a:cs typeface="Times New Roman" panose="02020603050405020304" pitchFamily="18" charset="0"/>
              </a:rPr>
              <a:t> Year Medical Students</a:t>
            </a:r>
          </a:p>
          <a:p>
            <a:r>
              <a:rPr lang="en-US" sz="4800" b="1" dirty="0">
                <a:latin typeface="Times New Roman" panose="02020603050405020304" pitchFamily="18" charset="0"/>
                <a:cs typeface="Times New Roman" panose="02020603050405020304" pitchFamily="18" charset="0"/>
              </a:rPr>
              <a:t>Jordan University</a:t>
            </a:r>
          </a:p>
          <a:p>
            <a:r>
              <a:rPr lang="en-US" sz="4800" b="1" dirty="0">
                <a:latin typeface="Times New Roman" panose="02020603050405020304" pitchFamily="18" charset="0"/>
                <a:cs typeface="Times New Roman" panose="02020603050405020304" pitchFamily="18" charset="0"/>
              </a:rPr>
              <a:t>March/ 2025</a:t>
            </a:r>
          </a:p>
          <a:p>
            <a:endParaRPr lang="en-US" dirty="0"/>
          </a:p>
        </p:txBody>
      </p:sp>
    </p:spTree>
    <p:extLst>
      <p:ext uri="{BB962C8B-B14F-4D97-AF65-F5344CB8AC3E}">
        <p14:creationId xmlns:p14="http://schemas.microsoft.com/office/powerpoint/2010/main" val="2558732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041A3-2BA4-B07B-62FC-CB5699127213}"/>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OBJECTIVES</a:t>
            </a:r>
          </a:p>
        </p:txBody>
      </p:sp>
      <p:sp>
        <p:nvSpPr>
          <p:cNvPr id="3" name="Content Placeholder 2">
            <a:extLst>
              <a:ext uri="{FF2B5EF4-FFF2-40B4-BE49-F238E27FC236}">
                <a16:creationId xmlns:a16="http://schemas.microsoft.com/office/drawing/2014/main" id="{1C2A1ABE-6ED2-CCF8-EA32-43FFA96EA578}"/>
              </a:ext>
            </a:extLst>
          </p:cNvPr>
          <p:cNvSpPr>
            <a:spLocks noGrp="1"/>
          </p:cNvSpPr>
          <p:nvPr>
            <p:ph idx="1"/>
          </p:nvPr>
        </p:nvSpPr>
        <p:spPr>
          <a:xfrm>
            <a:off x="838200" y="1825625"/>
            <a:ext cx="10515600" cy="4667250"/>
          </a:xfrm>
        </p:spPr>
        <p:txBody>
          <a:bodyPr/>
          <a:lstStyle/>
          <a:p>
            <a:endParaRPr lang="en-US" sz="1800" b="0" i="0" u="none" strike="noStrike" baseline="0" dirty="0"/>
          </a:p>
          <a:p>
            <a:r>
              <a:rPr lang="en-US" sz="3600" b="1" i="0" u="none" strike="noStrike" baseline="0" dirty="0">
                <a:solidFill>
                  <a:srgbClr val="000000"/>
                </a:solidFill>
                <a:latin typeface="Times New Roman" panose="02020603050405020304" pitchFamily="18" charset="0"/>
                <a:cs typeface="Times New Roman" panose="02020603050405020304" pitchFamily="18" charset="0"/>
              </a:rPr>
              <a:t>Discuss the modality used to monitor fetal wellbeing in labor </a:t>
            </a:r>
          </a:p>
          <a:p>
            <a:r>
              <a:rPr lang="en-US" sz="3600" b="1" dirty="0">
                <a:solidFill>
                  <a:srgbClr val="000000"/>
                </a:solidFill>
                <a:latin typeface="Times New Roman" panose="02020603050405020304" pitchFamily="18" charset="0"/>
                <a:cs typeface="Times New Roman" panose="02020603050405020304" pitchFamily="18" charset="0"/>
              </a:rPr>
              <a:t>How to read a normal CTG?</a:t>
            </a:r>
            <a:r>
              <a:rPr lang="en-US" sz="3600" b="1" i="0" u="none" strike="noStrike" baseline="0" dirty="0">
                <a:solidFill>
                  <a:srgbClr val="000000"/>
                </a:solidFill>
                <a:latin typeface="Times New Roman" panose="02020603050405020304" pitchFamily="18" charset="0"/>
                <a:cs typeface="Times New Roman" panose="02020603050405020304" pitchFamily="18" charset="0"/>
              </a:rPr>
              <a:t>	</a:t>
            </a:r>
            <a:endParaRPr lang="en-US" sz="3600" b="1" i="0" u="none" strike="noStrike" baseline="0" dirty="0">
              <a:latin typeface="Times New Roman" panose="02020603050405020304" pitchFamily="18" charset="0"/>
              <a:cs typeface="Times New Roman" panose="02020603050405020304" pitchFamily="18" charset="0"/>
            </a:endParaRPr>
          </a:p>
          <a:p>
            <a:r>
              <a:rPr lang="en-US" sz="3600" b="1" i="0" u="none" strike="noStrike" baseline="0" dirty="0">
                <a:solidFill>
                  <a:srgbClr val="000000"/>
                </a:solidFill>
                <a:latin typeface="Times New Roman" panose="02020603050405020304" pitchFamily="18" charset="0"/>
                <a:cs typeface="Times New Roman" panose="02020603050405020304" pitchFamily="18" charset="0"/>
              </a:rPr>
              <a:t>List causes of abnormal CTG in labor </a:t>
            </a:r>
            <a:r>
              <a:rPr lang="en-US" sz="3600" b="0" i="0" u="none" strike="noStrike" baseline="0" dirty="0">
                <a:solidFill>
                  <a:srgbClr val="000000"/>
                </a:solidFill>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23293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BB0FF-A053-E138-3B4E-F28232F145FE}"/>
              </a:ext>
            </a:extLst>
          </p:cNvPr>
          <p:cNvSpPr>
            <a:spLocks noGrp="1"/>
          </p:cNvSpPr>
          <p:nvPr>
            <p:ph type="title"/>
          </p:nvPr>
        </p:nvSpPr>
        <p:spPr>
          <a:xfrm>
            <a:off x="838200" y="304801"/>
            <a:ext cx="10515600" cy="1249679"/>
          </a:xfrm>
        </p:spPr>
        <p:txBody>
          <a:bodyPr>
            <a:normAutofit/>
          </a:bodyPr>
          <a:lstStyle/>
          <a:p>
            <a:pPr algn="ctr"/>
            <a:r>
              <a:rPr lang="en-US" sz="5400" b="1" dirty="0">
                <a:solidFill>
                  <a:srgbClr val="FF0000"/>
                </a:solidFill>
                <a:latin typeface="Times New Roman" charset="0"/>
                <a:ea typeface="Times New Roman" charset="0"/>
                <a:cs typeface="Times New Roman" charset="0"/>
              </a:rPr>
              <a:t>Intrapartum fetal surveillance</a:t>
            </a:r>
            <a:endParaRPr lang="en-US" sz="5400" dirty="0"/>
          </a:p>
        </p:txBody>
      </p:sp>
      <p:sp>
        <p:nvSpPr>
          <p:cNvPr id="3" name="Content Placeholder 2">
            <a:extLst>
              <a:ext uri="{FF2B5EF4-FFF2-40B4-BE49-F238E27FC236}">
                <a16:creationId xmlns:a16="http://schemas.microsoft.com/office/drawing/2014/main" id="{0F4C17DB-32B0-B542-F067-9E25DA5B44FD}"/>
              </a:ext>
            </a:extLst>
          </p:cNvPr>
          <p:cNvSpPr>
            <a:spLocks noGrp="1"/>
          </p:cNvSpPr>
          <p:nvPr>
            <p:ph idx="1"/>
          </p:nvPr>
        </p:nvSpPr>
        <p:spPr>
          <a:xfrm>
            <a:off x="838200" y="1825624"/>
            <a:ext cx="10515600" cy="4625975"/>
          </a:xfrm>
        </p:spPr>
        <p:txBody>
          <a:bodyPr>
            <a:normAutofit lnSpcReduction="10000"/>
          </a:bodyPr>
          <a:lstStyle/>
          <a:p>
            <a:pPr>
              <a:lnSpc>
                <a:spcPct val="80000"/>
              </a:lnSpc>
            </a:pPr>
            <a:r>
              <a:rPr lang="en-US" altLang="en-US" b="1" dirty="0">
                <a:latin typeface="Times New Roman" charset="0"/>
                <a:ea typeface="Times New Roman" charset="0"/>
                <a:cs typeface="Times New Roman" charset="0"/>
              </a:rPr>
              <a:t>Fetal Heart Rate Monitoring (FHR)</a:t>
            </a:r>
          </a:p>
          <a:p>
            <a:pPr marL="457200" lvl="1" indent="0">
              <a:lnSpc>
                <a:spcPct val="80000"/>
              </a:lnSpc>
              <a:buNone/>
            </a:pPr>
            <a:r>
              <a:rPr lang="en-US" altLang="en-US" dirty="0">
                <a:latin typeface="Times New Roman" charset="0"/>
                <a:ea typeface="Times New Roman" charset="0"/>
                <a:cs typeface="Times New Roman" charset="0"/>
              </a:rPr>
              <a:t>- Intermittent auscultation</a:t>
            </a:r>
          </a:p>
          <a:p>
            <a:pPr marL="457200" lvl="1" indent="0">
              <a:lnSpc>
                <a:spcPct val="80000"/>
              </a:lnSpc>
              <a:buNone/>
            </a:pPr>
            <a:r>
              <a:rPr lang="en-US" altLang="en-US" dirty="0">
                <a:latin typeface="Times New Roman" charset="0"/>
                <a:ea typeface="Times New Roman" charset="0"/>
                <a:cs typeface="Times New Roman" charset="0"/>
              </a:rPr>
              <a:t>- Continuous electronic fetal heart monitoring (EFM) </a:t>
            </a:r>
          </a:p>
          <a:p>
            <a:pPr>
              <a:lnSpc>
                <a:spcPct val="80000"/>
              </a:lnSpc>
            </a:pPr>
            <a:r>
              <a:rPr lang="en-US" altLang="en-US" b="1" dirty="0">
                <a:latin typeface="Times New Roman" charset="0"/>
                <a:ea typeface="Times New Roman" charset="0"/>
                <a:cs typeface="Times New Roman" charset="0"/>
              </a:rPr>
              <a:t>Fetal Scalp blood pH estimation</a:t>
            </a:r>
          </a:p>
          <a:p>
            <a:pPr>
              <a:lnSpc>
                <a:spcPct val="80000"/>
              </a:lnSpc>
            </a:pPr>
            <a:r>
              <a:rPr lang="en-US" altLang="en-US" b="1" dirty="0">
                <a:latin typeface="Times New Roman" charset="0"/>
                <a:ea typeface="Times New Roman" charset="0"/>
                <a:cs typeface="Times New Roman" charset="0"/>
              </a:rPr>
              <a:t>Intrapartum fetal stimulation tests</a:t>
            </a:r>
          </a:p>
          <a:p>
            <a:pPr marL="457200" lvl="1" indent="0">
              <a:lnSpc>
                <a:spcPct val="80000"/>
              </a:lnSpc>
              <a:buNone/>
            </a:pPr>
            <a:r>
              <a:rPr lang="en-US" altLang="en-US" dirty="0">
                <a:latin typeface="Times New Roman" charset="0"/>
                <a:ea typeface="Times New Roman" charset="0"/>
                <a:cs typeface="Times New Roman" charset="0"/>
              </a:rPr>
              <a:t>- Fetal scalp stimulation tests</a:t>
            </a:r>
          </a:p>
          <a:p>
            <a:pPr marL="457200" lvl="1" indent="0">
              <a:lnSpc>
                <a:spcPct val="80000"/>
              </a:lnSpc>
              <a:buNone/>
            </a:pPr>
            <a:r>
              <a:rPr lang="en-US" altLang="en-US" dirty="0">
                <a:latin typeface="Times New Roman" charset="0"/>
                <a:ea typeface="Times New Roman" charset="0"/>
                <a:cs typeface="Times New Roman" charset="0"/>
              </a:rPr>
              <a:t>- Fetal acoustic stimulation test (FAST)</a:t>
            </a:r>
          </a:p>
          <a:p>
            <a:pPr>
              <a:lnSpc>
                <a:spcPct val="80000"/>
              </a:lnSpc>
            </a:pPr>
            <a:r>
              <a:rPr lang="en-US" altLang="en-US" b="1" dirty="0">
                <a:latin typeface="Times New Roman" charset="0"/>
                <a:ea typeface="Times New Roman" charset="0"/>
                <a:cs typeface="Times New Roman" charset="0"/>
              </a:rPr>
              <a:t>Newer approaches</a:t>
            </a:r>
          </a:p>
          <a:p>
            <a:pPr marL="457200" lvl="1" indent="0">
              <a:lnSpc>
                <a:spcPct val="80000"/>
              </a:lnSpc>
              <a:buNone/>
            </a:pPr>
            <a:r>
              <a:rPr lang="en-US" altLang="en-US" dirty="0">
                <a:latin typeface="Times New Roman" charset="0"/>
                <a:ea typeface="Times New Roman" charset="0"/>
                <a:cs typeface="Times New Roman" charset="0"/>
              </a:rPr>
              <a:t>- Fetal ECG </a:t>
            </a:r>
          </a:p>
          <a:p>
            <a:pPr marL="457200" lvl="1" indent="0">
              <a:lnSpc>
                <a:spcPct val="80000"/>
              </a:lnSpc>
              <a:buNone/>
            </a:pPr>
            <a:r>
              <a:rPr lang="en-US" altLang="en-US" dirty="0">
                <a:latin typeface="Times New Roman" charset="0"/>
                <a:ea typeface="Times New Roman" charset="0"/>
                <a:cs typeface="Times New Roman" charset="0"/>
              </a:rPr>
              <a:t>- Scalp blood lactate estimation</a:t>
            </a:r>
          </a:p>
          <a:p>
            <a:pPr marL="457200" lvl="1" indent="0">
              <a:lnSpc>
                <a:spcPct val="80000"/>
              </a:lnSpc>
              <a:buNone/>
            </a:pPr>
            <a:r>
              <a:rPr lang="en-US" altLang="en-US" dirty="0">
                <a:latin typeface="Times New Roman" charset="0"/>
                <a:ea typeface="Times New Roman" charset="0"/>
                <a:cs typeface="Times New Roman" charset="0"/>
              </a:rPr>
              <a:t>- Continuous biochemical monitoring</a:t>
            </a:r>
          </a:p>
          <a:p>
            <a:pPr lvl="2">
              <a:lnSpc>
                <a:spcPct val="80000"/>
              </a:lnSpc>
              <a:buNone/>
            </a:pPr>
            <a:r>
              <a:rPr lang="en-US" altLang="en-US" dirty="0">
                <a:latin typeface="Times New Roman" charset="0"/>
                <a:ea typeface="Times New Roman" charset="0"/>
                <a:cs typeface="Times New Roman" charset="0"/>
              </a:rPr>
              <a:t>(Pulse oximetry)</a:t>
            </a:r>
            <a:endParaRPr lang="en-US" dirty="0"/>
          </a:p>
          <a:p>
            <a:endParaRPr lang="en-US" dirty="0"/>
          </a:p>
        </p:txBody>
      </p:sp>
    </p:spTree>
    <p:extLst>
      <p:ext uri="{BB962C8B-B14F-4D97-AF65-F5344CB8AC3E}">
        <p14:creationId xmlns:p14="http://schemas.microsoft.com/office/powerpoint/2010/main" val="1199847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9D9AB-07D3-5E0D-1651-A934F263246F}"/>
              </a:ext>
            </a:extLst>
          </p:cNvPr>
          <p:cNvSpPr>
            <a:spLocks noGrp="1"/>
          </p:cNvSpPr>
          <p:nvPr>
            <p:ph type="title"/>
          </p:nvPr>
        </p:nvSpPr>
        <p:spPr>
          <a:xfrm>
            <a:off x="838200" y="111761"/>
            <a:ext cx="10515600" cy="1493519"/>
          </a:xfrm>
        </p:spPr>
        <p:txBody>
          <a:bodyPr>
            <a:normAutofit/>
          </a:bodyPr>
          <a:lstStyle/>
          <a:p>
            <a:pPr algn="ctr"/>
            <a:r>
              <a:rPr lang="en-US" sz="5400" b="1" dirty="0">
                <a:solidFill>
                  <a:srgbClr val="FF0000"/>
                </a:solidFill>
                <a:latin typeface="Times New Roman" panose="02020603050405020304" pitchFamily="18" charset="0"/>
                <a:cs typeface="Times New Roman" panose="02020603050405020304" pitchFamily="18" charset="0"/>
              </a:rPr>
              <a:t>Fetal heart rate (FHR) monitoring</a:t>
            </a:r>
            <a:endParaRPr lang="en-US" sz="5400" dirty="0"/>
          </a:p>
        </p:txBody>
      </p:sp>
      <p:sp>
        <p:nvSpPr>
          <p:cNvPr id="3" name="Content Placeholder 2">
            <a:extLst>
              <a:ext uri="{FF2B5EF4-FFF2-40B4-BE49-F238E27FC236}">
                <a16:creationId xmlns:a16="http://schemas.microsoft.com/office/drawing/2014/main" id="{F8E3B5E5-365A-DE8A-CA44-606027739C66}"/>
              </a:ext>
            </a:extLst>
          </p:cNvPr>
          <p:cNvSpPr>
            <a:spLocks noGrp="1"/>
          </p:cNvSpPr>
          <p:nvPr>
            <p:ph idx="1"/>
          </p:nvPr>
        </p:nvSpPr>
        <p:spPr>
          <a:xfrm>
            <a:off x="838200" y="1825624"/>
            <a:ext cx="10515600" cy="4697095"/>
          </a:xfrm>
        </p:spPr>
        <p:txBody>
          <a:bodyPr/>
          <a:lstStyle/>
          <a:p>
            <a:r>
              <a:rPr lang="en-US" sz="4000" b="1" dirty="0">
                <a:latin typeface="Times New Roman" panose="02020603050405020304" pitchFamily="18" charset="0"/>
                <a:cs typeface="Times New Roman" panose="02020603050405020304" pitchFamily="18" charset="0"/>
              </a:rPr>
              <a:t>Fetal heart rate (FHR) monitoring can be done by:</a:t>
            </a:r>
          </a:p>
          <a:p>
            <a:pPr marL="0" indent="0">
              <a:buNone/>
            </a:pPr>
            <a:endParaRPr lang="en-US" sz="4000" b="1" dirty="0">
              <a:latin typeface="Times New Roman" panose="02020603050405020304" pitchFamily="18" charset="0"/>
              <a:cs typeface="Times New Roman" panose="02020603050405020304" pitchFamily="18" charset="0"/>
            </a:endParaRPr>
          </a:p>
          <a:p>
            <a:pPr lvl="1"/>
            <a:r>
              <a:rPr lang="en-US" sz="3600" dirty="0">
                <a:latin typeface="Times New Roman" panose="02020603050405020304" pitchFamily="18" charset="0"/>
                <a:cs typeface="Times New Roman" panose="02020603050405020304" pitchFamily="18" charset="0"/>
              </a:rPr>
              <a:t>Structured Intermittent Auscultation </a:t>
            </a:r>
          </a:p>
          <a:p>
            <a:pPr lvl="1"/>
            <a:r>
              <a:rPr lang="en-US" sz="3600" dirty="0">
                <a:latin typeface="Times New Roman" panose="02020603050405020304" pitchFamily="18" charset="0"/>
                <a:cs typeface="Times New Roman" panose="02020603050405020304" pitchFamily="18" charset="0"/>
              </a:rPr>
              <a:t>Continuous Electronic Fetal Monitoring (EFM)</a:t>
            </a:r>
          </a:p>
          <a:p>
            <a:pPr lvl="1"/>
            <a:r>
              <a:rPr lang="en-US" sz="3600" dirty="0">
                <a:latin typeface="Times New Roman" panose="02020603050405020304" pitchFamily="18" charset="0"/>
                <a:cs typeface="Times New Roman" panose="02020603050405020304" pitchFamily="18" charset="0"/>
              </a:rPr>
              <a:t>1) External</a:t>
            </a:r>
          </a:p>
          <a:p>
            <a:pPr lvl="1"/>
            <a:r>
              <a:rPr lang="en-US" sz="3600" dirty="0">
                <a:latin typeface="Times New Roman" panose="02020603050405020304" pitchFamily="18" charset="0"/>
                <a:cs typeface="Times New Roman" panose="02020603050405020304" pitchFamily="18" charset="0"/>
              </a:rPr>
              <a:t>2) Internal</a:t>
            </a:r>
          </a:p>
          <a:p>
            <a:endParaRPr lang="en-US" dirty="0"/>
          </a:p>
        </p:txBody>
      </p:sp>
    </p:spTree>
    <p:extLst>
      <p:ext uri="{BB962C8B-B14F-4D97-AF65-F5344CB8AC3E}">
        <p14:creationId xmlns:p14="http://schemas.microsoft.com/office/powerpoint/2010/main" val="2916114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0C9C1-DFBB-6D38-70E7-B62A7A193435}"/>
              </a:ext>
            </a:extLst>
          </p:cNvPr>
          <p:cNvSpPr>
            <a:spLocks noGrp="1"/>
          </p:cNvSpPr>
          <p:nvPr>
            <p:ph type="title"/>
          </p:nvPr>
        </p:nvSpPr>
        <p:spPr>
          <a:xfrm>
            <a:off x="838200" y="254001"/>
            <a:ext cx="10515600" cy="1436688"/>
          </a:xfrm>
        </p:spPr>
        <p:txBody>
          <a:bodyPr>
            <a:normAutofit/>
          </a:bodyPr>
          <a:lstStyle/>
          <a:p>
            <a:pPr algn="ctr"/>
            <a:r>
              <a:rPr lang="en-US" sz="4800" b="1" dirty="0">
                <a:solidFill>
                  <a:srgbClr val="FF0000"/>
                </a:solidFill>
                <a:latin typeface="Times New Roman" panose="02020603050405020304" pitchFamily="18" charset="0"/>
                <a:cs typeface="Times New Roman" panose="02020603050405020304" pitchFamily="18" charset="0"/>
              </a:rPr>
              <a:t>Structured Intermittent Auscultation</a:t>
            </a:r>
            <a:endParaRPr lang="en-US" sz="4800" dirty="0"/>
          </a:p>
        </p:txBody>
      </p:sp>
      <p:sp>
        <p:nvSpPr>
          <p:cNvPr id="3" name="Content Placeholder 2">
            <a:extLst>
              <a:ext uri="{FF2B5EF4-FFF2-40B4-BE49-F238E27FC236}">
                <a16:creationId xmlns:a16="http://schemas.microsoft.com/office/drawing/2014/main" id="{D912A18F-C1EC-71D5-C453-53B255DF9102}"/>
              </a:ext>
            </a:extLst>
          </p:cNvPr>
          <p:cNvSpPr>
            <a:spLocks noGrp="1"/>
          </p:cNvSpPr>
          <p:nvPr>
            <p:ph idx="1"/>
          </p:nvPr>
        </p:nvSpPr>
        <p:spPr>
          <a:xfrm>
            <a:off x="838200" y="1940559"/>
            <a:ext cx="10515600" cy="4663441"/>
          </a:xfrm>
        </p:spPr>
        <p:txBody>
          <a:bodyPr/>
          <a:lstStyle/>
          <a:p>
            <a:pPr marL="285750" lvl="0" indent="-285750" defTabSz="457200">
              <a:lnSpc>
                <a:spcPct val="100000"/>
              </a:lnSpc>
              <a:spcBef>
                <a:spcPct val="20000"/>
              </a:spcBef>
              <a:spcAft>
                <a:spcPts val="600"/>
              </a:spcAft>
              <a:buClr>
                <a:schemeClr val="accent1">
                  <a:lumMod val="75000"/>
                </a:schemeClr>
              </a:buClr>
              <a:buSzPct val="145000"/>
              <a:buFont typeface="Arial"/>
              <a:buChar char="•"/>
              <a:defRPr/>
            </a:pPr>
            <a:r>
              <a:rPr lang="en-US" sz="3600" dirty="0">
                <a:latin typeface="Times New Roman" charset="0"/>
                <a:ea typeface="Times New Roman" charset="0"/>
                <a:cs typeface="Times New Roman" charset="0"/>
              </a:rPr>
              <a:t>The FHR should be assessed at least every </a:t>
            </a:r>
            <a:r>
              <a:rPr lang="en-US" sz="3600" b="1" dirty="0">
                <a:latin typeface="Times New Roman" charset="0"/>
                <a:ea typeface="Times New Roman" charset="0"/>
                <a:cs typeface="Times New Roman" charset="0"/>
              </a:rPr>
              <a:t>30 minutes </a:t>
            </a:r>
            <a:r>
              <a:rPr lang="en-US" sz="3600" dirty="0">
                <a:latin typeface="Times New Roman" charset="0"/>
                <a:ea typeface="Times New Roman" charset="0"/>
                <a:cs typeface="Times New Roman" charset="0"/>
              </a:rPr>
              <a:t>in the first stage of labor and every </a:t>
            </a:r>
            <a:r>
              <a:rPr lang="en-US" sz="3600" b="1" dirty="0">
                <a:latin typeface="Times New Roman" charset="0"/>
                <a:ea typeface="Times New Roman" charset="0"/>
                <a:cs typeface="Times New Roman" charset="0"/>
              </a:rPr>
              <a:t>15 minutes </a:t>
            </a:r>
            <a:r>
              <a:rPr lang="en-US" sz="3600" dirty="0">
                <a:latin typeface="Times New Roman" charset="0"/>
                <a:ea typeface="Times New Roman" charset="0"/>
                <a:cs typeface="Times New Roman" charset="0"/>
              </a:rPr>
              <a:t>in the second stage .</a:t>
            </a:r>
          </a:p>
          <a:p>
            <a:pPr marL="285750" lvl="0" indent="-285750" defTabSz="457200">
              <a:lnSpc>
                <a:spcPct val="100000"/>
              </a:lnSpc>
              <a:spcBef>
                <a:spcPct val="20000"/>
              </a:spcBef>
              <a:spcAft>
                <a:spcPts val="600"/>
              </a:spcAft>
              <a:buClr>
                <a:schemeClr val="accent1">
                  <a:lumMod val="75000"/>
                </a:schemeClr>
              </a:buClr>
              <a:buSzPct val="145000"/>
              <a:buFont typeface="Arial"/>
              <a:buChar char="•"/>
              <a:defRPr/>
            </a:pPr>
            <a:r>
              <a:rPr lang="en-US" sz="3600" dirty="0">
                <a:latin typeface="Times New Roman" charset="0"/>
                <a:ea typeface="Times New Roman" charset="0"/>
                <a:cs typeface="Times New Roman" charset="0"/>
              </a:rPr>
              <a:t>It ensures frequent contact between healthcare professionals and the laboring woman.</a:t>
            </a:r>
          </a:p>
          <a:p>
            <a:pPr marL="285750" lvl="0" indent="-285750" defTabSz="457200">
              <a:lnSpc>
                <a:spcPct val="100000"/>
              </a:lnSpc>
              <a:spcBef>
                <a:spcPct val="20000"/>
              </a:spcBef>
              <a:spcAft>
                <a:spcPts val="600"/>
              </a:spcAft>
              <a:buClr>
                <a:schemeClr val="accent1">
                  <a:lumMod val="75000"/>
                </a:schemeClr>
              </a:buClr>
              <a:buSzPct val="145000"/>
              <a:buFont typeface="Arial"/>
              <a:buChar char="•"/>
              <a:defRPr/>
            </a:pPr>
            <a:r>
              <a:rPr lang="en-US" altLang="en-US" sz="3600" dirty="0">
                <a:latin typeface="Times New Roman" charset="0"/>
                <a:ea typeface="Times New Roman" charset="0"/>
                <a:cs typeface="Times New Roman" charset="0"/>
              </a:rPr>
              <a:t>If abnormal, continuous EFM is recommended. </a:t>
            </a:r>
            <a:endParaRPr lang="en-US" sz="3600" dirty="0"/>
          </a:p>
          <a:p>
            <a:endParaRPr lang="en-US" dirty="0"/>
          </a:p>
        </p:txBody>
      </p:sp>
    </p:spTree>
    <p:extLst>
      <p:ext uri="{BB962C8B-B14F-4D97-AF65-F5344CB8AC3E}">
        <p14:creationId xmlns:p14="http://schemas.microsoft.com/office/powerpoint/2010/main" val="1814575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DC2FA-39C2-CD3F-8866-6DEFFD67561B}"/>
              </a:ext>
            </a:extLst>
          </p:cNvPr>
          <p:cNvSpPr>
            <a:spLocks noGrp="1"/>
          </p:cNvSpPr>
          <p:nvPr>
            <p:ph type="title"/>
          </p:nvPr>
        </p:nvSpPr>
        <p:spPr/>
        <p:txBody>
          <a:bodyPr>
            <a:normAutofit/>
          </a:bodyPr>
          <a:lstStyle/>
          <a:p>
            <a:r>
              <a:rPr lang="en-US" sz="4000" b="1" dirty="0">
                <a:solidFill>
                  <a:srgbClr val="FF0000"/>
                </a:solidFill>
                <a:latin typeface="Times New Roman" panose="02020603050405020304" pitchFamily="18" charset="0"/>
                <a:cs typeface="Times New Roman" panose="02020603050405020304" pitchFamily="18" charset="0"/>
              </a:rPr>
              <a:t>Continuous Electronic Fetal Monitoring (EFM)</a:t>
            </a:r>
            <a:endParaRPr lang="en-US" sz="4000" dirty="0"/>
          </a:p>
        </p:txBody>
      </p:sp>
      <p:sp>
        <p:nvSpPr>
          <p:cNvPr id="3" name="Content Placeholder 2">
            <a:extLst>
              <a:ext uri="{FF2B5EF4-FFF2-40B4-BE49-F238E27FC236}">
                <a16:creationId xmlns:a16="http://schemas.microsoft.com/office/drawing/2014/main" id="{A7AFD8D8-3DBA-446A-2545-94EFADC982D2}"/>
              </a:ext>
            </a:extLst>
          </p:cNvPr>
          <p:cNvSpPr>
            <a:spLocks noGrp="1"/>
          </p:cNvSpPr>
          <p:nvPr>
            <p:ph idx="1"/>
          </p:nvPr>
        </p:nvSpPr>
        <p:spPr/>
        <p:txBody>
          <a:bodyPr/>
          <a:lstStyle/>
          <a:p>
            <a:r>
              <a:rPr lang="en-US" sz="4800" dirty="0">
                <a:latin typeface="Times New Roman" panose="02020603050405020304" pitchFamily="18" charset="0"/>
                <a:cs typeface="Times New Roman" panose="02020603050405020304" pitchFamily="18" charset="0"/>
              </a:rPr>
              <a:t>Continuous electronic fetal monitoring is the continuous monitoring of fluctuations of the fetal heart rate (FHR) in relation to maternal contractions and is considered standard practice during active labor.</a:t>
            </a:r>
          </a:p>
          <a:p>
            <a:endParaRPr lang="en-US" dirty="0"/>
          </a:p>
        </p:txBody>
      </p:sp>
    </p:spTree>
    <p:extLst>
      <p:ext uri="{BB962C8B-B14F-4D97-AF65-F5344CB8AC3E}">
        <p14:creationId xmlns:p14="http://schemas.microsoft.com/office/powerpoint/2010/main" val="1216135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8E9D2-B736-CC3C-5E0F-36CC0F92915C}"/>
              </a:ext>
            </a:extLst>
          </p:cNvPr>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External Electronic Continuous Fetal Monitoring</a:t>
            </a:r>
            <a:endParaRPr lang="en-US" dirty="0"/>
          </a:p>
        </p:txBody>
      </p:sp>
      <p:sp>
        <p:nvSpPr>
          <p:cNvPr id="3" name="Content Placeholder 2">
            <a:extLst>
              <a:ext uri="{FF2B5EF4-FFF2-40B4-BE49-F238E27FC236}">
                <a16:creationId xmlns:a16="http://schemas.microsoft.com/office/drawing/2014/main" id="{F232731F-930E-C443-ADBC-8BD1EE35B41E}"/>
              </a:ext>
            </a:extLst>
          </p:cNvPr>
          <p:cNvSpPr>
            <a:spLocks noGrp="1"/>
          </p:cNvSpPr>
          <p:nvPr>
            <p:ph idx="1"/>
          </p:nvPr>
        </p:nvSpPr>
        <p:spPr>
          <a:xfrm>
            <a:off x="838200" y="1825624"/>
            <a:ext cx="10515600" cy="5032375"/>
          </a:xfrm>
        </p:spPr>
        <p:txBody>
          <a:bodyPr>
            <a:normAutofit/>
          </a:bodyPr>
          <a:lstStyle/>
          <a:p>
            <a:r>
              <a:rPr lang="en-US" sz="3600" dirty="0">
                <a:latin typeface="Times New Roman" charset="0"/>
                <a:ea typeface="Times New Roman" charset="0"/>
                <a:cs typeface="Times New Roman" charset="0"/>
              </a:rPr>
              <a:t>An </a:t>
            </a:r>
            <a:r>
              <a:rPr lang="en-US" altLang="en-US" sz="3600" dirty="0">
                <a:latin typeface="Times New Roman" charset="0"/>
                <a:ea typeface="Times New Roman" charset="0"/>
                <a:cs typeface="Times New Roman" charset="0"/>
              </a:rPr>
              <a:t>ultrasound transducer transmits the FHR in beats per minute.</a:t>
            </a:r>
          </a:p>
          <a:p>
            <a:r>
              <a:rPr lang="en-US" sz="3600" dirty="0">
                <a:latin typeface="Times New Roman" charset="0"/>
                <a:ea typeface="Times New Roman" charset="0"/>
                <a:cs typeface="Times New Roman" charset="0"/>
              </a:rPr>
              <a:t>Non-invasive.</a:t>
            </a:r>
          </a:p>
          <a:p>
            <a:r>
              <a:rPr lang="en-US" sz="3600" dirty="0">
                <a:latin typeface="Times New Roman" charset="0"/>
                <a:ea typeface="Times New Roman" charset="0"/>
                <a:cs typeface="Times New Roman" charset="0"/>
              </a:rPr>
              <a:t>Does not require cervical dilatation or rupture of membranes. </a:t>
            </a:r>
          </a:p>
          <a:p>
            <a:r>
              <a:rPr lang="en-US" sz="3600" dirty="0">
                <a:latin typeface="Times New Roman" charset="0"/>
                <a:ea typeface="Times New Roman" charset="0"/>
                <a:cs typeface="Times New Roman" charset="0"/>
              </a:rPr>
              <a:t>Needs readjustment with maternal or fetal movements. </a:t>
            </a:r>
          </a:p>
          <a:p>
            <a:r>
              <a:rPr lang="en-US" sz="3600" dirty="0">
                <a:latin typeface="Times New Roman" charset="0"/>
                <a:ea typeface="Times New Roman" charset="0"/>
                <a:cs typeface="Times New Roman" charset="0"/>
              </a:rPr>
              <a:t>Difficult to obtain a clear tracing in obese women or those with polyhydramnios. </a:t>
            </a:r>
          </a:p>
          <a:p>
            <a:endParaRPr lang="en-US" dirty="0"/>
          </a:p>
        </p:txBody>
      </p:sp>
    </p:spTree>
    <p:extLst>
      <p:ext uri="{BB962C8B-B14F-4D97-AF65-F5344CB8AC3E}">
        <p14:creationId xmlns:p14="http://schemas.microsoft.com/office/powerpoint/2010/main" val="318832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439DD-E55A-3F0D-8FC7-491E8AB711C5}"/>
              </a:ext>
            </a:extLst>
          </p:cNvPr>
          <p:cNvSpPr>
            <a:spLocks noGrp="1"/>
          </p:cNvSpPr>
          <p:nvPr>
            <p:ph type="title"/>
          </p:nvPr>
        </p:nvSpPr>
        <p:spPr>
          <a:xfrm>
            <a:off x="838200" y="121921"/>
            <a:ext cx="10515600" cy="1310639"/>
          </a:xfrm>
        </p:spPr>
        <p:txBody>
          <a:bodyPr>
            <a:normAutofit/>
          </a:bodyPr>
          <a:lstStyle/>
          <a:p>
            <a:pPr algn="ctr"/>
            <a:r>
              <a:rPr lang="en-US" sz="3600" b="1" dirty="0">
                <a:solidFill>
                  <a:srgbClr val="FF0000"/>
                </a:solidFill>
                <a:latin typeface="Times New Roman" panose="02020603050405020304" pitchFamily="18" charset="0"/>
                <a:cs typeface="Times New Roman" panose="02020603050405020304" pitchFamily="18" charset="0"/>
              </a:rPr>
              <a:t>External Electronic Continuous Fetal Monitoring</a:t>
            </a:r>
            <a:endParaRPr lang="en-US" sz="3600" b="1" dirty="0"/>
          </a:p>
        </p:txBody>
      </p:sp>
      <p:sp>
        <p:nvSpPr>
          <p:cNvPr id="3" name="Content Placeholder 2">
            <a:extLst>
              <a:ext uri="{FF2B5EF4-FFF2-40B4-BE49-F238E27FC236}">
                <a16:creationId xmlns:a16="http://schemas.microsoft.com/office/drawing/2014/main" id="{B9571109-CF68-09E2-A20B-BB2977A4A0A2}"/>
              </a:ext>
            </a:extLst>
          </p:cNvPr>
          <p:cNvSpPr>
            <a:spLocks noGrp="1"/>
          </p:cNvSpPr>
          <p:nvPr>
            <p:ph idx="1"/>
          </p:nvPr>
        </p:nvSpPr>
        <p:spPr>
          <a:xfrm>
            <a:off x="838200" y="1825624"/>
            <a:ext cx="10515600" cy="5164456"/>
          </a:xfrm>
        </p:spPr>
        <p:txBody>
          <a:bodyPr/>
          <a:lstStyle/>
          <a:p>
            <a:endParaRPr lang="en-US" dirty="0"/>
          </a:p>
        </p:txBody>
      </p:sp>
      <p:pic>
        <p:nvPicPr>
          <p:cNvPr id="4" name="Content Placeholder 3">
            <a:extLst>
              <a:ext uri="{FF2B5EF4-FFF2-40B4-BE49-F238E27FC236}">
                <a16:creationId xmlns:a16="http://schemas.microsoft.com/office/drawing/2014/main" id="{704C1B1E-7D0E-F1AC-1824-8E3B4326AC47}"/>
              </a:ext>
            </a:extLst>
          </p:cNvPr>
          <p:cNvPicPr>
            <a:picLocks noChangeAspect="1"/>
          </p:cNvPicPr>
          <p:nvPr/>
        </p:nvPicPr>
        <p:blipFill rotWithShape="1">
          <a:blip r:embed="rId2"/>
          <a:srcRect t="6706" r="-3370" b="42114"/>
          <a:stretch/>
        </p:blipFill>
        <p:spPr>
          <a:xfrm>
            <a:off x="3486150" y="1900237"/>
            <a:ext cx="5429250" cy="4029075"/>
          </a:xfrm>
          <a:prstGeom prst="rect">
            <a:avLst/>
          </a:prstGeom>
        </p:spPr>
      </p:pic>
    </p:spTree>
    <p:extLst>
      <p:ext uri="{BB962C8B-B14F-4D97-AF65-F5344CB8AC3E}">
        <p14:creationId xmlns:p14="http://schemas.microsoft.com/office/powerpoint/2010/main" val="2427877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ABA1-FA0F-AEF3-38AD-D0504469B68E}"/>
              </a:ext>
            </a:extLst>
          </p:cNvPr>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Internal Electronic Continuous Fetal Monitoring</a:t>
            </a:r>
            <a:endParaRPr lang="en-US" dirty="0"/>
          </a:p>
        </p:txBody>
      </p:sp>
      <p:sp>
        <p:nvSpPr>
          <p:cNvPr id="3" name="Content Placeholder 2">
            <a:extLst>
              <a:ext uri="{FF2B5EF4-FFF2-40B4-BE49-F238E27FC236}">
                <a16:creationId xmlns:a16="http://schemas.microsoft.com/office/drawing/2014/main" id="{FD8922A3-8376-6A75-3DF8-85ABFD1A4770}"/>
              </a:ext>
            </a:extLst>
          </p:cNvPr>
          <p:cNvSpPr>
            <a:spLocks noGrp="1"/>
          </p:cNvSpPr>
          <p:nvPr>
            <p:ph idx="1"/>
          </p:nvPr>
        </p:nvSpPr>
        <p:spPr>
          <a:xfrm>
            <a:off x="838200" y="1825624"/>
            <a:ext cx="10515600" cy="4920615"/>
          </a:xfrm>
        </p:spPr>
        <p:txBody>
          <a:bodyPr>
            <a:normAutofit lnSpcReduction="10000"/>
          </a:bodyPr>
          <a:lstStyle/>
          <a:p>
            <a:r>
              <a:rPr lang="en-US" dirty="0">
                <a:latin typeface="Times New Roman" panose="02020603050405020304" pitchFamily="18" charset="0"/>
                <a:ea typeface="Times New Roman" charset="0"/>
                <a:cs typeface="Times New Roman" panose="02020603050405020304" pitchFamily="18" charset="0"/>
              </a:rPr>
              <a:t>Performed with a spiral electrode inserted through vagina and cervix and attached to the fetal scalp. </a:t>
            </a:r>
          </a:p>
          <a:p>
            <a:endParaRPr lang="en-US" dirty="0">
              <a:latin typeface="Times New Roman" panose="02020603050405020304" pitchFamily="18" charset="0"/>
              <a:ea typeface="Times New Roman" charset="0"/>
              <a:cs typeface="Times New Roman" panose="02020603050405020304" pitchFamily="18" charset="0"/>
            </a:endParaRPr>
          </a:p>
          <a:p>
            <a:r>
              <a:rPr lang="en-US" dirty="0">
                <a:latin typeface="Times New Roman" panose="02020603050405020304" pitchFamily="18" charset="0"/>
                <a:ea typeface="Times New Roman" charset="0"/>
                <a:cs typeface="Times New Roman" panose="02020603050405020304" pitchFamily="18" charset="0"/>
              </a:rPr>
              <a:t>Indicated when the external tracing is inadequate for accurate interpretation such as: </a:t>
            </a:r>
            <a:r>
              <a:rPr lang="en-US" sz="2800" dirty="0">
                <a:latin typeface="Times New Roman" charset="0"/>
                <a:ea typeface="Times New Roman" charset="0"/>
                <a:cs typeface="Times New Roman" charset="0"/>
              </a:rPr>
              <a:t>obese women or those with polyhydramnios. </a:t>
            </a:r>
            <a:endParaRPr lang="en-US" dirty="0">
              <a:latin typeface="Times New Roman" panose="02020603050405020304" pitchFamily="18" charset="0"/>
              <a:ea typeface="Times New Roman" charset="0"/>
              <a:cs typeface="Times New Roman" panose="02020603050405020304" pitchFamily="18" charset="0"/>
            </a:endParaRPr>
          </a:p>
          <a:p>
            <a:endParaRPr lang="en-US" dirty="0">
              <a:latin typeface="Times New Roman" panose="02020603050405020304" pitchFamily="18" charset="0"/>
              <a:ea typeface="Times New Roman" charset="0"/>
              <a:cs typeface="Times New Roman" panose="02020603050405020304" pitchFamily="18" charset="0"/>
            </a:endParaRPr>
          </a:p>
          <a:p>
            <a:r>
              <a:rPr lang="en-US" b="1" dirty="0">
                <a:latin typeface="Times New Roman" panose="02020603050405020304" pitchFamily="18" charset="0"/>
                <a:ea typeface="Times New Roman" charset="0"/>
                <a:cs typeface="Times New Roman" panose="02020603050405020304" pitchFamily="18" charset="0"/>
              </a:rPr>
              <a:t>Contraindications include</a:t>
            </a:r>
            <a:r>
              <a:rPr lang="en-US" dirty="0">
                <a:latin typeface="Times New Roman" panose="02020603050405020304" pitchFamily="18" charset="0"/>
                <a:ea typeface="Times New Roman" charset="0"/>
                <a:cs typeface="Times New Roman" panose="02020603050405020304" pitchFamily="18" charset="0"/>
              </a:rPr>
              <a:t>: placenta previa, face presentation, unknown presentation, HIV seropositivity, or active genital herpes.</a:t>
            </a:r>
          </a:p>
          <a:p>
            <a:endParaRPr lang="en-US" dirty="0">
              <a:latin typeface="Times New Roman" panose="02020603050405020304" pitchFamily="18" charset="0"/>
              <a:ea typeface="Times New Roman"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ea typeface="Times New Roman" charset="0"/>
                <a:cs typeface="Times New Roman" panose="02020603050405020304" pitchFamily="18" charset="0"/>
              </a:rPr>
              <a:t>Internal uterine activity monitoring is done via an </a:t>
            </a:r>
            <a:r>
              <a:rPr lang="en-US" sz="2800" dirty="0">
                <a:latin typeface="Times New Roman" panose="02020603050405020304" pitchFamily="18" charset="0"/>
                <a:cs typeface="Times New Roman" panose="02020603050405020304" pitchFamily="18" charset="0"/>
              </a:rPr>
              <a:t>intrauterine pressure catheter (</a:t>
            </a:r>
            <a:r>
              <a:rPr lang="en-US" dirty="0">
                <a:latin typeface="Times New Roman" panose="02020603050405020304" pitchFamily="18" charset="0"/>
                <a:ea typeface="Times New Roman" charset="0"/>
                <a:cs typeface="Times New Roman" panose="02020603050405020304" pitchFamily="18" charset="0"/>
              </a:rPr>
              <a:t>IUPC).</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67185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C0027-F62F-66E5-9227-037F585AD8EF}"/>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External Vs Internal</a:t>
            </a:r>
            <a:endParaRPr lang="en-US" sz="6000" dirty="0"/>
          </a:p>
        </p:txBody>
      </p:sp>
      <p:sp>
        <p:nvSpPr>
          <p:cNvPr id="3" name="Content Placeholder 2">
            <a:extLst>
              <a:ext uri="{FF2B5EF4-FFF2-40B4-BE49-F238E27FC236}">
                <a16:creationId xmlns:a16="http://schemas.microsoft.com/office/drawing/2014/main" id="{EADB03B1-ADAF-A087-35F9-A93CA6B08220}"/>
              </a:ext>
            </a:extLst>
          </p:cNvPr>
          <p:cNvSpPr>
            <a:spLocks noGrp="1"/>
          </p:cNvSpPr>
          <p:nvPr>
            <p:ph idx="1"/>
          </p:nvPr>
        </p:nvSpPr>
        <p:spPr>
          <a:xfrm>
            <a:off x="838200" y="1825624"/>
            <a:ext cx="10515600" cy="4849495"/>
          </a:xfrm>
        </p:spPr>
        <p:txBody>
          <a:bodyPr/>
          <a:lstStyle/>
          <a:p>
            <a:r>
              <a:rPr lang="en-US" sz="3200" dirty="0">
                <a:latin typeface="Times New Roman" panose="02020603050405020304" pitchFamily="18" charset="0"/>
                <a:cs typeface="Times New Roman" panose="02020603050405020304" pitchFamily="18" charset="0"/>
              </a:rPr>
              <a:t>External monitors measure only contraction frequency, but an intrauterine pressure catheter can also determine the strength of contractions.</a:t>
            </a:r>
          </a:p>
          <a:p>
            <a:pPr marL="0" indent="0">
              <a:buNone/>
            </a:pPr>
            <a:endParaRPr lang="en-US" sz="3200" u="sng" baseline="300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Placement of an intrauterine pressure catheter (IUPC) or fetal scalp electrode requires cervical dilation and amniotomy, which can increase the risk of i</a:t>
            </a:r>
            <a:r>
              <a:rPr lang="en-US" sz="3200" dirty="0">
                <a:solidFill>
                  <a:srgbClr val="0070C0"/>
                </a:solidFill>
                <a:latin typeface="Times New Roman" panose="02020603050405020304" pitchFamily="18" charset="0"/>
                <a:cs typeface="Times New Roman" panose="02020603050405020304" pitchFamily="18" charset="0"/>
              </a:rPr>
              <a:t>ntrauterine infection</a:t>
            </a:r>
            <a:r>
              <a:rPr lang="en-US" sz="3200" dirty="0">
                <a:latin typeface="Times New Roman" panose="02020603050405020304" pitchFamily="18" charset="0"/>
                <a:cs typeface="Times New Roman" panose="02020603050405020304" pitchFamily="18" charset="0"/>
              </a:rPr>
              <a:t>, </a:t>
            </a:r>
            <a:r>
              <a:rPr lang="en-US" sz="3200" dirty="0">
                <a:solidFill>
                  <a:srgbClr val="0070C0"/>
                </a:solidFill>
                <a:latin typeface="Times New Roman" panose="02020603050405020304" pitchFamily="18" charset="0"/>
                <a:cs typeface="Times New Roman" panose="02020603050405020304" pitchFamily="18" charset="0"/>
              </a:rPr>
              <a:t>fetal injury</a:t>
            </a:r>
            <a:r>
              <a:rPr lang="en-US" sz="3200" dirty="0">
                <a:latin typeface="Times New Roman" panose="02020603050405020304" pitchFamily="18" charset="0"/>
                <a:cs typeface="Times New Roman" panose="02020603050405020304" pitchFamily="18" charset="0"/>
              </a:rPr>
              <a:t>, and the </a:t>
            </a:r>
            <a:r>
              <a:rPr lang="en-US" sz="3200" dirty="0">
                <a:solidFill>
                  <a:srgbClr val="0070C0"/>
                </a:solidFill>
                <a:latin typeface="Times New Roman" panose="02020603050405020304" pitchFamily="18" charset="0"/>
                <a:cs typeface="Times New Roman" panose="02020603050405020304" pitchFamily="18" charset="0"/>
              </a:rPr>
              <a:t>transmission of herpes simplex virus and hepatitis B or C</a:t>
            </a:r>
            <a:r>
              <a:rPr lang="en-US" sz="3200"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764220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2982F-EFBF-58D3-B3CD-470ACC3704BE}"/>
              </a:ext>
            </a:extLst>
          </p:cNvPr>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Internal Electronic Continuous Fetal Monitoring</a:t>
            </a:r>
            <a:endParaRPr lang="en-US" dirty="0"/>
          </a:p>
        </p:txBody>
      </p:sp>
      <p:pic>
        <p:nvPicPr>
          <p:cNvPr id="4" name="Content Placeholder 6" descr="Diagram of a baby in a womb&#10;&#10;Description automatically generated">
            <a:extLst>
              <a:ext uri="{FF2B5EF4-FFF2-40B4-BE49-F238E27FC236}">
                <a16:creationId xmlns:a16="http://schemas.microsoft.com/office/drawing/2014/main" id="{5AC8C9A0-C6FC-05A4-19DD-3ED10CD9AD3B}"/>
              </a:ext>
            </a:extLst>
          </p:cNvPr>
          <p:cNvPicPr>
            <a:picLocks noGrp="1" noChangeAspect="1"/>
          </p:cNvPicPr>
          <p:nvPr>
            <p:ph idx="1"/>
          </p:nvPr>
        </p:nvPicPr>
        <p:blipFill>
          <a:blip r:embed="rId2"/>
          <a:stretch>
            <a:fillRect/>
          </a:stretch>
        </p:blipFill>
        <p:spPr>
          <a:xfrm>
            <a:off x="2013678" y="1825624"/>
            <a:ext cx="8164643" cy="4869815"/>
          </a:xfrm>
        </p:spPr>
      </p:pic>
    </p:spTree>
    <p:extLst>
      <p:ext uri="{BB962C8B-B14F-4D97-AF65-F5344CB8AC3E}">
        <p14:creationId xmlns:p14="http://schemas.microsoft.com/office/powerpoint/2010/main" val="4115085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94631-C39A-35D3-133F-07237656FBB8}"/>
              </a:ext>
            </a:extLst>
          </p:cNvPr>
          <p:cNvSpPr>
            <a:spLocks noGrp="1"/>
          </p:cNvSpPr>
          <p:nvPr>
            <p:ph type="title"/>
          </p:nvPr>
        </p:nvSpPr>
        <p:spPr>
          <a:xfrm>
            <a:off x="838200" y="365125"/>
            <a:ext cx="10515600" cy="2022475"/>
          </a:xfrm>
        </p:spPr>
        <p:txBody>
          <a:bodyPr>
            <a:normAutofit/>
          </a:bodyPr>
          <a:lstStyle/>
          <a:p>
            <a:r>
              <a:rPr lang="en-US" sz="4400" b="1" dirty="0">
                <a:solidFill>
                  <a:srgbClr val="FF0000"/>
                </a:solidFill>
                <a:latin typeface="Times New Roman" panose="02020603050405020304" pitchFamily="18" charset="0"/>
                <a:cs typeface="Times New Roman" panose="02020603050405020304" pitchFamily="18" charset="0"/>
              </a:rPr>
              <a:t>The cardiotocograph has two components:</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Fetal Heart</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Contractions</a:t>
            </a:r>
            <a:endParaRPr lang="en-US" dirty="0">
              <a:solidFill>
                <a:schemeClr val="tx1">
                  <a:lumMod val="95000"/>
                  <a:lumOff val="5000"/>
                </a:schemeClr>
              </a:solidFill>
            </a:endParaRPr>
          </a:p>
        </p:txBody>
      </p:sp>
      <p:pic>
        <p:nvPicPr>
          <p:cNvPr id="6" name="Content Placeholder 5">
            <a:extLst>
              <a:ext uri="{FF2B5EF4-FFF2-40B4-BE49-F238E27FC236}">
                <a16:creationId xmlns:a16="http://schemas.microsoft.com/office/drawing/2014/main" id="{921930EB-8274-C718-A971-238E9B2BF0C1}"/>
              </a:ext>
            </a:extLst>
          </p:cNvPr>
          <p:cNvPicPr>
            <a:picLocks noGrp="1" noChangeAspect="1"/>
          </p:cNvPicPr>
          <p:nvPr>
            <p:ph idx="1"/>
          </p:nvPr>
        </p:nvPicPr>
        <p:blipFill>
          <a:blip r:embed="rId2"/>
          <a:stretch>
            <a:fillRect/>
          </a:stretch>
        </p:blipFill>
        <p:spPr>
          <a:xfrm>
            <a:off x="838200" y="3281680"/>
            <a:ext cx="10515600" cy="3211194"/>
          </a:xfrm>
          <a:prstGeom prst="rect">
            <a:avLst/>
          </a:prstGeom>
        </p:spPr>
      </p:pic>
    </p:spTree>
    <p:extLst>
      <p:ext uri="{BB962C8B-B14F-4D97-AF65-F5344CB8AC3E}">
        <p14:creationId xmlns:p14="http://schemas.microsoft.com/office/powerpoint/2010/main" val="1662403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C9489-DC08-F897-0EB8-321E3A0AC1D6}"/>
              </a:ext>
            </a:extLst>
          </p:cNvPr>
          <p:cNvSpPr>
            <a:spLocks noGrp="1"/>
          </p:cNvSpPr>
          <p:nvPr>
            <p:ph type="title"/>
          </p:nvPr>
        </p:nvSpPr>
        <p:spPr>
          <a:xfrm>
            <a:off x="838200" y="223521"/>
            <a:ext cx="10515600" cy="1290319"/>
          </a:xfrm>
        </p:spPr>
        <p:txBody>
          <a:bodyPr>
            <a:normAutofit/>
          </a:bodyPr>
          <a:lstStyle/>
          <a:p>
            <a:pPr algn="ctr"/>
            <a:r>
              <a:rPr lang="en-US" sz="6000" b="1" i="0" dirty="0">
                <a:solidFill>
                  <a:srgbClr val="FF0000"/>
                </a:solidFill>
                <a:effectLst/>
                <a:latin typeface="Times New Roman" panose="02020603050405020304" pitchFamily="18" charset="0"/>
                <a:cs typeface="Times New Roman" panose="02020603050405020304" pitchFamily="18" charset="0"/>
              </a:rPr>
              <a:t>How to read a CTG?</a:t>
            </a:r>
            <a:endParaRPr lang="en-US" sz="6000" dirty="0"/>
          </a:p>
        </p:txBody>
      </p:sp>
      <p:sp>
        <p:nvSpPr>
          <p:cNvPr id="3" name="Content Placeholder 2">
            <a:extLst>
              <a:ext uri="{FF2B5EF4-FFF2-40B4-BE49-F238E27FC236}">
                <a16:creationId xmlns:a16="http://schemas.microsoft.com/office/drawing/2014/main" id="{81A0ED87-C9EB-A995-A6B7-1A2554616EB3}"/>
              </a:ext>
            </a:extLst>
          </p:cNvPr>
          <p:cNvSpPr>
            <a:spLocks noGrp="1"/>
          </p:cNvSpPr>
          <p:nvPr>
            <p:ph idx="1"/>
          </p:nvPr>
        </p:nvSpPr>
        <p:spPr/>
        <p:txBody>
          <a:bodyPr>
            <a:normAutofit fontScale="92500" lnSpcReduction="10000"/>
          </a:bodyPr>
          <a:lstStyle/>
          <a:p>
            <a:r>
              <a:rPr lang="en-US" altLang="en-US" dirty="0">
                <a:latin typeface="Times New Roman" panose="02020603050405020304" pitchFamily="18" charset="0"/>
                <a:ea typeface="Times New Roman" charset="0"/>
                <a:cs typeface="Times New Roman" panose="02020603050405020304" pitchFamily="18" charset="0"/>
              </a:rPr>
              <a:t>Name of the patient &amp; Date</a:t>
            </a:r>
          </a:p>
          <a:p>
            <a:r>
              <a:rPr lang="en-US" altLang="en-US" dirty="0">
                <a:latin typeface="Times New Roman" panose="02020603050405020304" pitchFamily="18" charset="0"/>
                <a:ea typeface="Times New Roman" charset="0"/>
                <a:cs typeface="Times New Roman" panose="02020603050405020304" pitchFamily="18" charset="0"/>
              </a:rPr>
              <a:t>Define the risk</a:t>
            </a:r>
          </a:p>
          <a:p>
            <a:r>
              <a:rPr lang="en-US" altLang="en-US" dirty="0">
                <a:latin typeface="Times New Roman" panose="02020603050405020304" pitchFamily="18" charset="0"/>
                <a:ea typeface="Times New Roman" charset="0"/>
                <a:cs typeface="Times New Roman" panose="02020603050405020304" pitchFamily="18" charset="0"/>
              </a:rPr>
              <a:t>Contractions (frequency &amp; duration)</a:t>
            </a:r>
          </a:p>
          <a:p>
            <a:r>
              <a:rPr lang="en-US" altLang="en-US" dirty="0">
                <a:latin typeface="Times New Roman" panose="02020603050405020304" pitchFamily="18" charset="0"/>
                <a:ea typeface="Times New Roman" charset="0"/>
                <a:cs typeface="Times New Roman" panose="02020603050405020304" pitchFamily="18" charset="0"/>
              </a:rPr>
              <a:t>Baseline FHR (normal 110 bpm – 160 bpm)</a:t>
            </a:r>
          </a:p>
          <a:p>
            <a:r>
              <a:rPr lang="en-US" altLang="en-US" dirty="0">
                <a:latin typeface="Times New Roman" panose="02020603050405020304" pitchFamily="18" charset="0"/>
                <a:ea typeface="Times New Roman" charset="0"/>
                <a:cs typeface="Times New Roman" panose="02020603050405020304" pitchFamily="18" charset="0"/>
              </a:rPr>
              <a:t>FHR variability (beat to beat variation) </a:t>
            </a:r>
          </a:p>
          <a:p>
            <a:r>
              <a:rPr lang="en-US" altLang="en-US" dirty="0">
                <a:latin typeface="Times New Roman" panose="02020603050405020304" pitchFamily="18" charset="0"/>
                <a:ea typeface="Times New Roman" charset="0"/>
                <a:cs typeface="Times New Roman" panose="02020603050405020304" pitchFamily="18" charset="0"/>
              </a:rPr>
              <a:t>Acceleration (present or absent) </a:t>
            </a:r>
          </a:p>
          <a:p>
            <a:r>
              <a:rPr lang="en-US" altLang="en-US" dirty="0">
                <a:latin typeface="Times New Roman" panose="02020603050405020304" pitchFamily="18" charset="0"/>
                <a:ea typeface="Times New Roman" charset="0"/>
                <a:cs typeface="Times New Roman" panose="02020603050405020304" pitchFamily="18" charset="0"/>
              </a:rPr>
              <a:t>Deceleration (Early, Late &amp; Variable)</a:t>
            </a:r>
          </a:p>
          <a:p>
            <a:r>
              <a:rPr lang="en-US" altLang="en-US" dirty="0">
                <a:latin typeface="Times New Roman" panose="02020603050405020304" pitchFamily="18" charset="0"/>
                <a:ea typeface="Times New Roman" charset="0"/>
                <a:cs typeface="Times New Roman" panose="02020603050405020304" pitchFamily="18" charset="0"/>
              </a:rPr>
              <a:t>Assessment &amp; plan of management </a:t>
            </a:r>
          </a:p>
          <a:p>
            <a:r>
              <a:rPr lang="en-US" b="0" i="0" dirty="0">
                <a:solidFill>
                  <a:srgbClr val="111827"/>
                </a:solidFill>
                <a:effectLst/>
                <a:latin typeface="Times New Roman" panose="02020603050405020304" pitchFamily="18" charset="0"/>
                <a:cs typeface="Times New Roman" panose="02020603050405020304" pitchFamily="18" charset="0"/>
              </a:rPr>
              <a:t>The overall impression can be described as either </a:t>
            </a:r>
            <a:r>
              <a:rPr lang="en-US" b="0" i="0" dirty="0">
                <a:solidFill>
                  <a:srgbClr val="0070C0"/>
                </a:solidFill>
                <a:effectLst/>
                <a:latin typeface="Times New Roman" panose="02020603050405020304" pitchFamily="18" charset="0"/>
                <a:cs typeface="Times New Roman" panose="02020603050405020304" pitchFamily="18" charset="0"/>
              </a:rPr>
              <a:t>reassuring</a:t>
            </a:r>
            <a:r>
              <a:rPr lang="en-US" b="0" i="0" dirty="0">
                <a:solidFill>
                  <a:srgbClr val="111827"/>
                </a:solidFill>
                <a:effectLst/>
                <a:latin typeface="Times New Roman" panose="02020603050405020304" pitchFamily="18" charset="0"/>
                <a:cs typeface="Times New Roman" panose="02020603050405020304" pitchFamily="18" charset="0"/>
              </a:rPr>
              <a:t>, </a:t>
            </a:r>
            <a:r>
              <a:rPr lang="en-US" b="0" i="0" dirty="0">
                <a:solidFill>
                  <a:srgbClr val="0070C0"/>
                </a:solidFill>
                <a:effectLst/>
                <a:latin typeface="Times New Roman" panose="02020603050405020304" pitchFamily="18" charset="0"/>
                <a:cs typeface="Times New Roman" panose="02020603050405020304" pitchFamily="18" charset="0"/>
              </a:rPr>
              <a:t>suspicious</a:t>
            </a:r>
            <a:r>
              <a:rPr lang="en-US" b="0" i="0" dirty="0">
                <a:solidFill>
                  <a:srgbClr val="111827"/>
                </a:solidFill>
                <a:effectLst/>
                <a:latin typeface="Times New Roman" panose="02020603050405020304" pitchFamily="18" charset="0"/>
                <a:cs typeface="Times New Roman" panose="02020603050405020304" pitchFamily="18" charset="0"/>
              </a:rPr>
              <a:t> or </a:t>
            </a:r>
            <a:r>
              <a:rPr lang="en-US" b="0" i="0" dirty="0">
                <a:solidFill>
                  <a:srgbClr val="0070C0"/>
                </a:solidFill>
                <a:effectLst/>
                <a:latin typeface="Times New Roman" panose="02020603050405020304" pitchFamily="18" charset="0"/>
                <a:cs typeface="Times New Roman" panose="02020603050405020304" pitchFamily="18" charset="0"/>
              </a:rPr>
              <a:t>abnormal</a:t>
            </a:r>
            <a:r>
              <a:rPr lang="en-US" b="0" i="0" dirty="0">
                <a:solidFill>
                  <a:srgbClr val="111827"/>
                </a:solidFill>
                <a:effectLst/>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43858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AD045-073A-C798-7373-B00A1E02CB1C}"/>
              </a:ext>
            </a:extLst>
          </p:cNvPr>
          <p:cNvSpPr>
            <a:spLocks noGrp="1"/>
          </p:cNvSpPr>
          <p:nvPr>
            <p:ph type="title"/>
          </p:nvPr>
        </p:nvSpPr>
        <p:spPr/>
        <p:txBody>
          <a:bodyPr>
            <a:normAutofit/>
          </a:bodyPr>
          <a:lstStyle/>
          <a:p>
            <a:r>
              <a:rPr lang="en-US" sz="5400" b="1" dirty="0">
                <a:solidFill>
                  <a:srgbClr val="FF0000"/>
                </a:solidFill>
                <a:latin typeface="Times New Roman" charset="0"/>
                <a:ea typeface="Times New Roman" charset="0"/>
                <a:cs typeface="Times New Roman" charset="0"/>
              </a:rPr>
              <a:t>Assessment of uterine contractions</a:t>
            </a:r>
            <a:endParaRPr lang="en-US" sz="5400" dirty="0"/>
          </a:p>
        </p:txBody>
      </p:sp>
      <p:sp>
        <p:nvSpPr>
          <p:cNvPr id="3" name="Content Placeholder 2">
            <a:extLst>
              <a:ext uri="{FF2B5EF4-FFF2-40B4-BE49-F238E27FC236}">
                <a16:creationId xmlns:a16="http://schemas.microsoft.com/office/drawing/2014/main" id="{6B413B0E-176E-2967-AFF7-F5CC3EC3FBAA}"/>
              </a:ext>
            </a:extLst>
          </p:cNvPr>
          <p:cNvSpPr>
            <a:spLocks noGrp="1"/>
          </p:cNvSpPr>
          <p:nvPr>
            <p:ph idx="1"/>
          </p:nvPr>
        </p:nvSpPr>
        <p:spPr>
          <a:xfrm>
            <a:off x="838200" y="1825624"/>
            <a:ext cx="10515600" cy="4747895"/>
          </a:xfrm>
        </p:spPr>
        <p:txBody>
          <a:bodyPr>
            <a:normAutofit/>
          </a:bodyPr>
          <a:lstStyle/>
          <a:p>
            <a:pPr>
              <a:lnSpc>
                <a:spcPct val="80000"/>
              </a:lnSpc>
            </a:pPr>
            <a:r>
              <a:rPr lang="en-US" altLang="en-US" sz="4000" dirty="0">
                <a:solidFill>
                  <a:schemeClr val="tx1">
                    <a:lumMod val="95000"/>
                    <a:lumOff val="5000"/>
                  </a:schemeClr>
                </a:solidFill>
                <a:latin typeface="Times New Roman" charset="0"/>
                <a:ea typeface="Times New Roman" charset="0"/>
                <a:cs typeface="Times New Roman" charset="0"/>
              </a:rPr>
              <a:t>The lowest intrauterine pressure between contractions is called resting tone.</a:t>
            </a:r>
          </a:p>
          <a:p>
            <a:pPr>
              <a:lnSpc>
                <a:spcPct val="80000"/>
              </a:lnSpc>
            </a:pPr>
            <a:r>
              <a:rPr lang="en-US" altLang="en-US" sz="4000" dirty="0">
                <a:solidFill>
                  <a:schemeClr val="tx1">
                    <a:lumMod val="95000"/>
                    <a:lumOff val="5000"/>
                  </a:schemeClr>
                </a:solidFill>
                <a:latin typeface="Times New Roman" charset="0"/>
                <a:ea typeface="Times New Roman" charset="0"/>
                <a:cs typeface="Times New Roman" charset="0"/>
              </a:rPr>
              <a:t>Normal resting </a:t>
            </a:r>
            <a:r>
              <a:rPr lang="en-US" altLang="en-US" sz="4000" dirty="0">
                <a:solidFill>
                  <a:srgbClr val="7030A0"/>
                </a:solidFill>
                <a:latin typeface="Times New Roman" charset="0"/>
                <a:ea typeface="Times New Roman" charset="0"/>
                <a:cs typeface="Times New Roman" charset="0"/>
              </a:rPr>
              <a:t>tone is 5-10 mmHg, but during labor it may rise to 10-15 </a:t>
            </a:r>
            <a:r>
              <a:rPr lang="en-US" altLang="en-US" sz="4000" dirty="0">
                <a:solidFill>
                  <a:schemeClr val="tx1">
                    <a:lumMod val="95000"/>
                    <a:lumOff val="5000"/>
                  </a:schemeClr>
                </a:solidFill>
                <a:latin typeface="Times New Roman" charset="0"/>
                <a:ea typeface="Times New Roman" charset="0"/>
                <a:cs typeface="Times New Roman" charset="0"/>
              </a:rPr>
              <a:t>mmHg.</a:t>
            </a:r>
            <a:endParaRPr lang="en-US" altLang="en-US" sz="4000" dirty="0">
              <a:solidFill>
                <a:srgbClr val="7030A0"/>
              </a:solidFill>
              <a:latin typeface="Times New Roman" charset="0"/>
              <a:ea typeface="Times New Roman" charset="0"/>
              <a:cs typeface="Times New Roman" charset="0"/>
            </a:endParaRPr>
          </a:p>
          <a:p>
            <a:pPr>
              <a:lnSpc>
                <a:spcPct val="80000"/>
              </a:lnSpc>
            </a:pPr>
            <a:r>
              <a:rPr lang="en-US" altLang="en-US" sz="4000" dirty="0">
                <a:solidFill>
                  <a:srgbClr val="7030A0"/>
                </a:solidFill>
                <a:latin typeface="Times New Roman" charset="0"/>
                <a:ea typeface="Times New Roman" charset="0"/>
                <a:cs typeface="Times New Roman" charset="0"/>
              </a:rPr>
              <a:t>Pressure during contractions rises to ~25-100 </a:t>
            </a:r>
            <a:r>
              <a:rPr lang="en-US" altLang="en-US" sz="4000" dirty="0">
                <a:solidFill>
                  <a:schemeClr val="tx1">
                    <a:lumMod val="95000"/>
                    <a:lumOff val="5000"/>
                  </a:schemeClr>
                </a:solidFill>
                <a:latin typeface="Times New Roman" charset="0"/>
                <a:ea typeface="Times New Roman" charset="0"/>
                <a:cs typeface="Times New Roman" charset="0"/>
              </a:rPr>
              <a:t>mmHg (varies with stage).</a:t>
            </a:r>
          </a:p>
          <a:p>
            <a:pPr>
              <a:lnSpc>
                <a:spcPct val="80000"/>
              </a:lnSpc>
            </a:pPr>
            <a:r>
              <a:rPr lang="en-US" altLang="en-US" sz="4000" dirty="0">
                <a:solidFill>
                  <a:schemeClr val="tx1">
                    <a:lumMod val="95000"/>
                    <a:lumOff val="5000"/>
                  </a:schemeClr>
                </a:solidFill>
                <a:latin typeface="Times New Roman" charset="0"/>
                <a:ea typeface="Times New Roman" charset="0"/>
                <a:cs typeface="Times New Roman" charset="0"/>
              </a:rPr>
              <a:t>A resting pressure above </a:t>
            </a:r>
            <a:r>
              <a:rPr lang="en-US" altLang="en-US" sz="4000" dirty="0">
                <a:solidFill>
                  <a:srgbClr val="7030A0"/>
                </a:solidFill>
                <a:latin typeface="Times New Roman" charset="0"/>
                <a:ea typeface="Times New Roman" charset="0"/>
                <a:cs typeface="Times New Roman" charset="0"/>
              </a:rPr>
              <a:t>20 </a:t>
            </a:r>
            <a:r>
              <a:rPr lang="en-US" altLang="en-US" sz="4000" dirty="0">
                <a:solidFill>
                  <a:schemeClr val="tx1">
                    <a:lumMod val="95000"/>
                    <a:lumOff val="5000"/>
                  </a:schemeClr>
                </a:solidFill>
                <a:latin typeface="Times New Roman" charset="0"/>
                <a:ea typeface="Times New Roman" charset="0"/>
                <a:cs typeface="Times New Roman" charset="0"/>
              </a:rPr>
              <a:t>mmHg causes decreased uterine perfusion.</a:t>
            </a:r>
          </a:p>
          <a:p>
            <a:endParaRPr lang="en-US" dirty="0"/>
          </a:p>
        </p:txBody>
      </p:sp>
    </p:spTree>
    <p:extLst>
      <p:ext uri="{BB962C8B-B14F-4D97-AF65-F5344CB8AC3E}">
        <p14:creationId xmlns:p14="http://schemas.microsoft.com/office/powerpoint/2010/main" val="644662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6096C-B427-CA98-CDB9-52B34F498CC8}"/>
              </a:ext>
            </a:extLst>
          </p:cNvPr>
          <p:cNvSpPr>
            <a:spLocks noGrp="1"/>
          </p:cNvSpPr>
          <p:nvPr>
            <p:ph type="title"/>
          </p:nvPr>
        </p:nvSpPr>
        <p:spPr/>
        <p:txBody>
          <a:bodyPr>
            <a:normAutofit/>
          </a:bodyPr>
          <a:lstStyle/>
          <a:p>
            <a:pPr algn="ctr"/>
            <a:r>
              <a:rPr lang="en-US" sz="6000" b="1" i="0" dirty="0">
                <a:solidFill>
                  <a:srgbClr val="FF0000"/>
                </a:solidFill>
                <a:effectLst/>
                <a:latin typeface="Times New Roman" panose="02020603050405020304" pitchFamily="18" charset="0"/>
                <a:cs typeface="Times New Roman" panose="02020603050405020304" pitchFamily="18" charset="0"/>
              </a:rPr>
              <a:t>Montevideo Units</a:t>
            </a:r>
            <a:r>
              <a:rPr lang="en-US" sz="6000" b="0" i="0" dirty="0">
                <a:solidFill>
                  <a:srgbClr val="FF0000"/>
                </a:solidFill>
                <a:effectLst/>
                <a:latin typeface="Times New Roman" panose="02020603050405020304" pitchFamily="18" charset="0"/>
                <a:cs typeface="Times New Roman" panose="02020603050405020304" pitchFamily="18" charset="0"/>
              </a:rPr>
              <a:t> </a:t>
            </a:r>
            <a:endParaRPr lang="en-US" sz="6000" dirty="0">
              <a:solidFill>
                <a:srgbClr val="FF0000"/>
              </a:solidFill>
            </a:endParaRPr>
          </a:p>
        </p:txBody>
      </p:sp>
      <p:sp>
        <p:nvSpPr>
          <p:cNvPr id="3" name="Content Placeholder 2">
            <a:extLst>
              <a:ext uri="{FF2B5EF4-FFF2-40B4-BE49-F238E27FC236}">
                <a16:creationId xmlns:a16="http://schemas.microsoft.com/office/drawing/2014/main" id="{48E02FDD-5EB6-5C74-FCEC-A592F8859530}"/>
              </a:ext>
            </a:extLst>
          </p:cNvPr>
          <p:cNvSpPr>
            <a:spLocks noGrp="1"/>
          </p:cNvSpPr>
          <p:nvPr>
            <p:ph idx="1"/>
          </p:nvPr>
        </p:nvSpPr>
        <p:spPr>
          <a:xfrm>
            <a:off x="838200" y="1825624"/>
            <a:ext cx="10515600" cy="4565015"/>
          </a:xfrm>
        </p:spPr>
        <p:txBody>
          <a:bodyPr/>
          <a:lstStyle/>
          <a:p>
            <a:r>
              <a:rPr lang="en-US" sz="3600" b="1" i="0" dirty="0">
                <a:solidFill>
                  <a:srgbClr val="202122"/>
                </a:solidFill>
                <a:effectLst/>
                <a:latin typeface="Times New Roman" panose="02020603050405020304" pitchFamily="18" charset="0"/>
                <a:cs typeface="Times New Roman" panose="02020603050405020304" pitchFamily="18" charset="0"/>
              </a:rPr>
              <a:t>Montevideo units</a:t>
            </a:r>
            <a:r>
              <a:rPr lang="en-US" sz="3600" b="0" i="0" dirty="0">
                <a:solidFill>
                  <a:srgbClr val="202122"/>
                </a:solidFill>
                <a:effectLst/>
                <a:latin typeface="Times New Roman" panose="02020603050405020304" pitchFamily="18" charset="0"/>
                <a:cs typeface="Times New Roman" panose="02020603050405020304" pitchFamily="18" charset="0"/>
              </a:rPr>
              <a:t> are a method of measuring uterine performance during labor. </a:t>
            </a:r>
          </a:p>
          <a:p>
            <a:r>
              <a:rPr lang="en-US" sz="3600" b="0" i="0" dirty="0">
                <a:solidFill>
                  <a:srgbClr val="202122"/>
                </a:solidFill>
                <a:effectLst/>
                <a:latin typeface="Times New Roman" panose="02020603050405020304" pitchFamily="18" charset="0"/>
                <a:cs typeface="Times New Roman" panose="02020603050405020304" pitchFamily="18" charset="0"/>
              </a:rPr>
              <a:t>It is calculated by internally (not externally) measuring peak uterine pressure amplitude (in mmHg), subtracting the resting tone of the contraction, and adding up the numbers in a 10-minute period.</a:t>
            </a:r>
          </a:p>
          <a:p>
            <a:r>
              <a:rPr lang="en-US" sz="3600" b="0" i="0" dirty="0">
                <a:solidFill>
                  <a:srgbClr val="202122"/>
                </a:solidFill>
                <a:effectLst/>
                <a:latin typeface="Times New Roman" panose="02020603050405020304" pitchFamily="18" charset="0"/>
                <a:cs typeface="Times New Roman" panose="02020603050405020304" pitchFamily="18" charset="0"/>
              </a:rPr>
              <a:t>Generally, above </a:t>
            </a:r>
            <a:r>
              <a:rPr lang="en-US" sz="3600" b="0" i="0" dirty="0">
                <a:solidFill>
                  <a:srgbClr val="7030A0"/>
                </a:solidFill>
                <a:effectLst/>
                <a:latin typeface="Times New Roman" panose="02020603050405020304" pitchFamily="18" charset="0"/>
                <a:cs typeface="Times New Roman" panose="02020603050405020304" pitchFamily="18" charset="0"/>
              </a:rPr>
              <a:t>200 MVUs </a:t>
            </a:r>
            <a:r>
              <a:rPr lang="en-US" sz="3600" b="0" i="0" dirty="0">
                <a:solidFill>
                  <a:srgbClr val="202122"/>
                </a:solidFill>
                <a:effectLst/>
                <a:latin typeface="Times New Roman" panose="02020603050405020304" pitchFamily="18" charset="0"/>
                <a:cs typeface="Times New Roman" panose="02020603050405020304" pitchFamily="18" charset="0"/>
              </a:rPr>
              <a:t>is considered necessary for adequate labor during the active phase.</a:t>
            </a:r>
          </a:p>
          <a:p>
            <a:endParaRPr lang="en-US" dirty="0"/>
          </a:p>
        </p:txBody>
      </p:sp>
    </p:spTree>
    <p:extLst>
      <p:ext uri="{BB962C8B-B14F-4D97-AF65-F5344CB8AC3E}">
        <p14:creationId xmlns:p14="http://schemas.microsoft.com/office/powerpoint/2010/main" val="3958084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1CF78-DECE-EC9F-A2FB-89937D120558}"/>
              </a:ext>
            </a:extLst>
          </p:cNvPr>
          <p:cNvSpPr>
            <a:spLocks noGrp="1"/>
          </p:cNvSpPr>
          <p:nvPr>
            <p:ph type="title"/>
          </p:nvPr>
        </p:nvSpPr>
        <p:spPr>
          <a:xfrm>
            <a:off x="838200" y="193041"/>
            <a:ext cx="10515600" cy="1258887"/>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Contractions</a:t>
            </a:r>
            <a:endParaRPr lang="en-US" sz="6000" dirty="0"/>
          </a:p>
        </p:txBody>
      </p:sp>
      <p:sp>
        <p:nvSpPr>
          <p:cNvPr id="3" name="Content Placeholder 2">
            <a:extLst>
              <a:ext uri="{FF2B5EF4-FFF2-40B4-BE49-F238E27FC236}">
                <a16:creationId xmlns:a16="http://schemas.microsoft.com/office/drawing/2014/main" id="{0255E27F-9296-CD26-4F73-E78C7B0E25F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number of contractions in a 10-minute period is recorded.</a:t>
            </a:r>
          </a:p>
          <a:p>
            <a:r>
              <a:rPr lang="en-US" dirty="0">
                <a:latin typeface="Times New Roman" panose="02020603050405020304" pitchFamily="18" charset="0"/>
                <a:cs typeface="Times New Roman" panose="02020603050405020304" pitchFamily="18" charset="0"/>
              </a:rPr>
              <a:t>Hyperstimulation : More than 5 contractions in 10 minutes. </a:t>
            </a:r>
          </a:p>
          <a:p>
            <a:r>
              <a:rPr lang="en-US" dirty="0">
                <a:latin typeface="Times New Roman" panose="02020603050405020304" pitchFamily="18" charset="0"/>
                <a:cs typeface="Times New Roman" panose="02020603050405020304" pitchFamily="18" charset="0"/>
              </a:rPr>
              <a:t>Hyperstimulation can result in hypoxia, acidosis &amp; abnormal fetal heart rate</a:t>
            </a:r>
          </a:p>
          <a:p>
            <a:endParaRPr lang="en-US" dirty="0"/>
          </a:p>
        </p:txBody>
      </p:sp>
      <p:pic>
        <p:nvPicPr>
          <p:cNvPr id="4" name="Picture 3">
            <a:extLst>
              <a:ext uri="{FF2B5EF4-FFF2-40B4-BE49-F238E27FC236}">
                <a16:creationId xmlns:a16="http://schemas.microsoft.com/office/drawing/2014/main" id="{9B730265-A630-4C28-7E76-50DD89D6EA15}"/>
              </a:ext>
            </a:extLst>
          </p:cNvPr>
          <p:cNvPicPr>
            <a:picLocks noChangeAspect="1"/>
          </p:cNvPicPr>
          <p:nvPr/>
        </p:nvPicPr>
        <p:blipFill rotWithShape="1">
          <a:blip r:embed="rId2"/>
          <a:srcRect t="60955" r="6526"/>
          <a:stretch/>
        </p:blipFill>
        <p:spPr>
          <a:xfrm>
            <a:off x="1473201" y="3870960"/>
            <a:ext cx="9203778" cy="2679700"/>
          </a:xfrm>
          <a:prstGeom prst="rect">
            <a:avLst/>
          </a:prstGeom>
        </p:spPr>
      </p:pic>
    </p:spTree>
    <p:extLst>
      <p:ext uri="{BB962C8B-B14F-4D97-AF65-F5344CB8AC3E}">
        <p14:creationId xmlns:p14="http://schemas.microsoft.com/office/powerpoint/2010/main" val="3095961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F6CD3-D8DC-9A60-CAAC-1F2E797BBAF8}"/>
              </a:ext>
            </a:extLst>
          </p:cNvPr>
          <p:cNvSpPr>
            <a:spLocks noGrp="1"/>
          </p:cNvSpPr>
          <p:nvPr>
            <p:ph type="title"/>
          </p:nvPr>
        </p:nvSpPr>
        <p:spPr>
          <a:xfrm>
            <a:off x="838200" y="121921"/>
            <a:ext cx="10515600" cy="1568767"/>
          </a:xfrm>
        </p:spPr>
        <p:txBody>
          <a:bodyPr/>
          <a:lstStyle/>
          <a:p>
            <a:pPr algn="ctr"/>
            <a:r>
              <a:rPr lang="en-US" sz="4400" b="1" dirty="0">
                <a:solidFill>
                  <a:srgbClr val="FF0000"/>
                </a:solidFill>
                <a:latin typeface="Times New Roman" panose="02020603050405020304" pitchFamily="18" charset="0"/>
                <a:cs typeface="Times New Roman" panose="02020603050405020304" pitchFamily="18" charset="0"/>
              </a:rPr>
              <a:t>Change in Uterine Blood Flow with Contractions</a:t>
            </a:r>
            <a:endParaRPr lang="en-US" dirty="0"/>
          </a:p>
        </p:txBody>
      </p:sp>
      <p:sp>
        <p:nvSpPr>
          <p:cNvPr id="3" name="Content Placeholder 2">
            <a:extLst>
              <a:ext uri="{FF2B5EF4-FFF2-40B4-BE49-F238E27FC236}">
                <a16:creationId xmlns:a16="http://schemas.microsoft.com/office/drawing/2014/main" id="{B88AAAFA-606A-5BB6-64E2-CA40E77531E3}"/>
              </a:ext>
            </a:extLst>
          </p:cNvPr>
          <p:cNvSpPr>
            <a:spLocks noGrp="1"/>
          </p:cNvSpPr>
          <p:nvPr>
            <p:ph idx="1"/>
          </p:nvPr>
        </p:nvSpPr>
        <p:spPr>
          <a:xfrm>
            <a:off x="838200" y="1825624"/>
            <a:ext cx="10515600" cy="4910455"/>
          </a:xfrm>
        </p:spPr>
        <p:txBody>
          <a:bodyPr>
            <a:normAutofit/>
          </a:bodyPr>
          <a:lstStyle/>
          <a:p>
            <a:r>
              <a:rPr lang="en-US" sz="3200" dirty="0">
                <a:latin typeface="Times New Roman" panose="02020603050405020304" pitchFamily="18" charset="0"/>
                <a:cs typeface="Times New Roman" panose="02020603050405020304" pitchFamily="18" charset="0"/>
              </a:rPr>
              <a:t>Normal human labor is characterized by regular uterine contractions, which cause repeated intermittent reductions of blood flow to the intervillous spaces resulting in repeated transient interruptions of fetal oxygenation. Contractions may also compress the umbilical cord and fetal head.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Most fetuses tolerate this process well because of placental reserve and effective compensatory mechanisms, but some do not because of preexisting uteroplacental insufficiency and/or intrapartum factors.</a:t>
            </a:r>
          </a:p>
          <a:p>
            <a:endParaRPr lang="en-US" dirty="0"/>
          </a:p>
        </p:txBody>
      </p:sp>
    </p:spTree>
    <p:extLst>
      <p:ext uri="{BB962C8B-B14F-4D97-AF65-F5344CB8AC3E}">
        <p14:creationId xmlns:p14="http://schemas.microsoft.com/office/powerpoint/2010/main" val="206319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159A7-AE2F-D8AC-DA19-8F5FDD088E40}"/>
              </a:ext>
            </a:extLst>
          </p:cNvPr>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Change in Uterine Blood Flow with Contractions</a:t>
            </a:r>
            <a:endParaRPr lang="en-US" dirty="0"/>
          </a:p>
        </p:txBody>
      </p:sp>
      <p:pic>
        <p:nvPicPr>
          <p:cNvPr id="4" name="Content Placeholder 3">
            <a:extLst>
              <a:ext uri="{FF2B5EF4-FFF2-40B4-BE49-F238E27FC236}">
                <a16:creationId xmlns:a16="http://schemas.microsoft.com/office/drawing/2014/main" id="{14C84D2E-16C7-703C-2F49-24E6EF3FC5E8}"/>
              </a:ext>
            </a:extLst>
          </p:cNvPr>
          <p:cNvPicPr>
            <a:picLocks noGrp="1" noChangeAspect="1"/>
          </p:cNvPicPr>
          <p:nvPr>
            <p:ph idx="1"/>
          </p:nvPr>
        </p:nvPicPr>
        <p:blipFill>
          <a:blip r:embed="rId2"/>
          <a:stretch>
            <a:fillRect/>
          </a:stretch>
        </p:blipFill>
        <p:spPr>
          <a:xfrm>
            <a:off x="3038475" y="2204720"/>
            <a:ext cx="6115050" cy="4206240"/>
          </a:xfrm>
          <a:prstGeom prst="rect">
            <a:avLst/>
          </a:prstGeom>
        </p:spPr>
      </p:pic>
    </p:spTree>
    <p:extLst>
      <p:ext uri="{BB962C8B-B14F-4D97-AF65-F5344CB8AC3E}">
        <p14:creationId xmlns:p14="http://schemas.microsoft.com/office/powerpoint/2010/main" val="2783406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95DC2-2F92-CA2A-8EED-8023CC223EDF}"/>
              </a:ext>
            </a:extLst>
          </p:cNvPr>
          <p:cNvSpPr>
            <a:spLocks noGrp="1"/>
          </p:cNvSpPr>
          <p:nvPr>
            <p:ph type="title"/>
          </p:nvPr>
        </p:nvSpPr>
        <p:spPr>
          <a:xfrm>
            <a:off x="838200" y="365125"/>
            <a:ext cx="10515600" cy="2896235"/>
          </a:xfrm>
        </p:spPr>
        <p:txBody>
          <a:bodyPr/>
          <a:lstStyle/>
          <a:p>
            <a:endParaRPr lang="en-US" dirty="0"/>
          </a:p>
        </p:txBody>
      </p:sp>
      <p:sp>
        <p:nvSpPr>
          <p:cNvPr id="3" name="Content Placeholder 2">
            <a:extLst>
              <a:ext uri="{FF2B5EF4-FFF2-40B4-BE49-F238E27FC236}">
                <a16:creationId xmlns:a16="http://schemas.microsoft.com/office/drawing/2014/main" id="{34FBD87A-B65E-CF89-1882-F6C39889CA27}"/>
              </a:ext>
            </a:extLst>
          </p:cNvPr>
          <p:cNvSpPr>
            <a:spLocks noGrp="1"/>
          </p:cNvSpPr>
          <p:nvPr>
            <p:ph idx="1"/>
          </p:nvPr>
        </p:nvSpPr>
        <p:spPr>
          <a:xfrm>
            <a:off x="838200" y="4074159"/>
            <a:ext cx="10515600" cy="2102803"/>
          </a:xfrm>
        </p:spPr>
        <p:txBody>
          <a:bodyPr/>
          <a:lstStyle/>
          <a:p>
            <a:r>
              <a:rPr lang="en-US" b="1" dirty="0">
                <a:solidFill>
                  <a:srgbClr val="FF0000"/>
                </a:solidFill>
                <a:latin typeface="Times New Roman" panose="02020603050405020304" pitchFamily="18" charset="0"/>
                <a:cs typeface="Times New Roman" panose="02020603050405020304" pitchFamily="18" charset="0"/>
              </a:rPr>
              <a:t>A normal cardiotocograph (CTG), showing a baseline fetal heart rate of approximately 120 bpm, frequent accelerations, baseline variability of 10– 15 bpm and no decelerations. </a:t>
            </a:r>
          </a:p>
          <a:p>
            <a:r>
              <a:rPr lang="en-US" b="1" dirty="0">
                <a:solidFill>
                  <a:srgbClr val="FF0000"/>
                </a:solidFill>
                <a:latin typeface="Times New Roman" panose="02020603050405020304" pitchFamily="18" charset="0"/>
                <a:cs typeface="Times New Roman" panose="02020603050405020304" pitchFamily="18" charset="0"/>
              </a:rPr>
              <a:t>The uterus is contracting approximately once every 5 minutes</a:t>
            </a:r>
          </a:p>
          <a:p>
            <a:endParaRPr lang="en-US" dirty="0"/>
          </a:p>
        </p:txBody>
      </p:sp>
      <p:pic>
        <p:nvPicPr>
          <p:cNvPr id="4" name="Content Placeholder 3">
            <a:extLst>
              <a:ext uri="{FF2B5EF4-FFF2-40B4-BE49-F238E27FC236}">
                <a16:creationId xmlns:a16="http://schemas.microsoft.com/office/drawing/2014/main" id="{901EE5B2-0167-239F-7C11-B89916D05D21}"/>
              </a:ext>
            </a:extLst>
          </p:cNvPr>
          <p:cNvPicPr>
            <a:picLocks noChangeAspect="1"/>
          </p:cNvPicPr>
          <p:nvPr/>
        </p:nvPicPr>
        <p:blipFill>
          <a:blip r:embed="rId2"/>
          <a:stretch>
            <a:fillRect/>
          </a:stretch>
        </p:blipFill>
        <p:spPr>
          <a:xfrm>
            <a:off x="838199" y="485775"/>
            <a:ext cx="10620375" cy="3157538"/>
          </a:xfrm>
          <a:prstGeom prst="rect">
            <a:avLst/>
          </a:prstGeom>
        </p:spPr>
      </p:pic>
    </p:spTree>
    <p:extLst>
      <p:ext uri="{BB962C8B-B14F-4D97-AF65-F5344CB8AC3E}">
        <p14:creationId xmlns:p14="http://schemas.microsoft.com/office/powerpoint/2010/main" val="1909570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590A8-1CDD-3410-6DB9-EAA892319291}"/>
              </a:ext>
            </a:extLst>
          </p:cNvPr>
          <p:cNvSpPr>
            <a:spLocks noGrp="1"/>
          </p:cNvSpPr>
          <p:nvPr>
            <p:ph type="title"/>
          </p:nvPr>
        </p:nvSpPr>
        <p:spPr/>
        <p:txBody>
          <a:bodyPr>
            <a:normAutofit/>
          </a:bodyPr>
          <a:lstStyle/>
          <a:p>
            <a:pPr algn="ctr"/>
            <a:r>
              <a:rPr lang="en-US" sz="5400" b="1" cap="all" spc="-100" dirty="0">
                <a:solidFill>
                  <a:srgbClr val="FF0000"/>
                </a:solidFill>
                <a:latin typeface="Times New Roman" panose="02020603050405020304" pitchFamily="18" charset="0"/>
                <a:cs typeface="Times New Roman" panose="02020603050405020304" pitchFamily="18" charset="0"/>
              </a:rPr>
              <a:t>Baseline Rate</a:t>
            </a:r>
            <a:endParaRPr lang="en-US" sz="5400" dirty="0"/>
          </a:p>
        </p:txBody>
      </p:sp>
      <p:sp>
        <p:nvSpPr>
          <p:cNvPr id="3" name="Content Placeholder 2">
            <a:extLst>
              <a:ext uri="{FF2B5EF4-FFF2-40B4-BE49-F238E27FC236}">
                <a16:creationId xmlns:a16="http://schemas.microsoft.com/office/drawing/2014/main" id="{2585495D-87FB-560D-AEAB-5CC6A17FA11C}"/>
              </a:ext>
            </a:extLst>
          </p:cNvPr>
          <p:cNvSpPr>
            <a:spLocks noGrp="1"/>
          </p:cNvSpPr>
          <p:nvPr>
            <p:ph idx="1"/>
          </p:nvPr>
        </p:nvSpPr>
        <p:spPr/>
        <p:txBody>
          <a:bodyPr/>
          <a:lstStyle/>
          <a:p>
            <a:r>
              <a:rPr lang="en-US" sz="3600" b="1" spc="80" dirty="0">
                <a:latin typeface="Times New Roman" panose="02020603050405020304" pitchFamily="18" charset="0"/>
                <a:cs typeface="Times New Roman" panose="02020603050405020304" pitchFamily="18" charset="0"/>
              </a:rPr>
              <a:t>Normal fetal heart rate: Between 110-160 bpm</a:t>
            </a:r>
          </a:p>
          <a:p>
            <a:pPr marL="0" indent="0">
              <a:buNone/>
            </a:pPr>
            <a:endParaRPr lang="en-US" dirty="0"/>
          </a:p>
        </p:txBody>
      </p:sp>
    </p:spTree>
    <p:extLst>
      <p:ext uri="{BB962C8B-B14F-4D97-AF65-F5344CB8AC3E}">
        <p14:creationId xmlns:p14="http://schemas.microsoft.com/office/powerpoint/2010/main" val="3875037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61F51-D552-CB3A-5D2F-0FDA6BEAC555}"/>
              </a:ext>
            </a:extLst>
          </p:cNvPr>
          <p:cNvSpPr>
            <a:spLocks noGrp="1"/>
          </p:cNvSpPr>
          <p:nvPr>
            <p:ph type="title"/>
          </p:nvPr>
        </p:nvSpPr>
        <p:spPr/>
        <p:txBody>
          <a:bodyPr/>
          <a:lstStyle/>
          <a:p>
            <a:r>
              <a:rPr lang="en-US" sz="4400" b="1" dirty="0">
                <a:solidFill>
                  <a:srgbClr val="FF0000"/>
                </a:solidFill>
                <a:latin typeface="Times New Roman" panose="02020603050405020304" pitchFamily="18" charset="0"/>
                <a:cs typeface="Times New Roman" panose="02020603050405020304" pitchFamily="18" charset="0"/>
              </a:rPr>
              <a:t>Tachycardia: </a:t>
            </a:r>
            <a:r>
              <a:rPr lang="en-US" sz="4400" b="1" dirty="0">
                <a:solidFill>
                  <a:srgbClr val="FF0000"/>
                </a:solidFill>
                <a:latin typeface="Times New Roman" charset="0"/>
                <a:ea typeface="Times New Roman" charset="0"/>
                <a:cs typeface="Times New Roman" charset="0"/>
              </a:rPr>
              <a:t>A baseline value above 160 bpm lasting more than 10 minutes.</a:t>
            </a:r>
            <a:endParaRPr lang="en-US" dirty="0"/>
          </a:p>
        </p:txBody>
      </p:sp>
      <p:sp>
        <p:nvSpPr>
          <p:cNvPr id="3" name="Content Placeholder 2">
            <a:extLst>
              <a:ext uri="{FF2B5EF4-FFF2-40B4-BE49-F238E27FC236}">
                <a16:creationId xmlns:a16="http://schemas.microsoft.com/office/drawing/2014/main" id="{6770F8F3-DA2F-CDE1-E076-4FAFAA440896}"/>
              </a:ext>
            </a:extLst>
          </p:cNvPr>
          <p:cNvSpPr>
            <a:spLocks noGrp="1"/>
          </p:cNvSpPr>
          <p:nvPr>
            <p:ph idx="1"/>
          </p:nvPr>
        </p:nvSpPr>
        <p:spPr>
          <a:xfrm>
            <a:off x="838200" y="2123438"/>
            <a:ext cx="10515600" cy="4561841"/>
          </a:xfrm>
        </p:spPr>
        <p:txBody>
          <a:bodyPr>
            <a:normAutofit fontScale="25000" lnSpcReduction="20000"/>
          </a:bodyPr>
          <a:lstStyle/>
          <a:p>
            <a:r>
              <a:rPr lang="en-US" sz="14400" b="1" u="sng" dirty="0">
                <a:latin typeface="Times New Roman" panose="02020603050405020304" pitchFamily="18" charset="0"/>
                <a:ea typeface="Times New Roman" charset="0"/>
                <a:cs typeface="Times New Roman" panose="02020603050405020304" pitchFamily="18" charset="0"/>
              </a:rPr>
              <a:t>Causes:</a:t>
            </a:r>
          </a:p>
          <a:p>
            <a:r>
              <a:rPr lang="en-US" sz="9800" dirty="0">
                <a:solidFill>
                  <a:srgbClr val="7030A0"/>
                </a:solidFill>
                <a:latin typeface="Times New Roman" panose="02020603050405020304" pitchFamily="18" charset="0"/>
                <a:ea typeface="Times New Roman" charset="0"/>
                <a:cs typeface="Times New Roman" panose="02020603050405020304" pitchFamily="18" charset="0"/>
              </a:rPr>
              <a:t>Maternal pyrexia (infection, chorioamnionitis)</a:t>
            </a:r>
          </a:p>
          <a:p>
            <a:r>
              <a:rPr lang="en-US" sz="9800" dirty="0">
                <a:latin typeface="Times New Roman" panose="02020603050405020304" pitchFamily="18" charset="0"/>
                <a:ea typeface="Times New Roman" charset="0"/>
                <a:cs typeface="Times New Roman" panose="02020603050405020304" pitchFamily="18" charset="0"/>
              </a:rPr>
              <a:t>Fetal hypoxia. </a:t>
            </a:r>
          </a:p>
          <a:p>
            <a:r>
              <a:rPr lang="en-US" sz="9800" dirty="0">
                <a:latin typeface="Times New Roman" panose="02020603050405020304" pitchFamily="18" charset="0"/>
                <a:ea typeface="Times New Roman" charset="0"/>
                <a:cs typeface="Times New Roman" panose="02020603050405020304" pitchFamily="18" charset="0"/>
              </a:rPr>
              <a:t>Medications (beta-agonist (</a:t>
            </a:r>
            <a:r>
              <a:rPr lang="en-US" sz="9800" b="0" i="0" dirty="0">
                <a:solidFill>
                  <a:srgbClr val="444444"/>
                </a:solidFill>
                <a:effectLst/>
                <a:highlight>
                  <a:srgbClr val="FFFFFF"/>
                </a:highlight>
                <a:latin typeface="Times New Roman" panose="02020603050405020304" pitchFamily="18" charset="0"/>
                <a:cs typeface="Times New Roman" panose="02020603050405020304" pitchFamily="18" charset="0"/>
              </a:rPr>
              <a:t>Ritodrine (</a:t>
            </a:r>
            <a:r>
              <a:rPr lang="en-US" sz="9800" b="0" i="0" dirty="0" err="1">
                <a:solidFill>
                  <a:srgbClr val="444444"/>
                </a:solidFill>
                <a:effectLst/>
                <a:highlight>
                  <a:srgbClr val="FFFFFF"/>
                </a:highlight>
                <a:latin typeface="Times New Roman" panose="02020603050405020304" pitchFamily="18" charset="0"/>
                <a:cs typeface="Times New Roman" panose="02020603050405020304" pitchFamily="18" charset="0"/>
              </a:rPr>
              <a:t>Yutopar</a:t>
            </a:r>
            <a:r>
              <a:rPr lang="en-US" sz="9800" b="0" i="0" dirty="0">
                <a:solidFill>
                  <a:srgbClr val="444444"/>
                </a:solidFill>
                <a:effectLst/>
                <a:highlight>
                  <a:srgbClr val="FFFFFF"/>
                </a:highlight>
                <a:latin typeface="Times New Roman" panose="02020603050405020304" pitchFamily="18" charset="0"/>
                <a:cs typeface="Times New Roman" panose="02020603050405020304" pitchFamily="18" charset="0"/>
              </a:rPr>
              <a:t>)Terbutaline (</a:t>
            </a:r>
            <a:r>
              <a:rPr lang="en-US" sz="9800" b="0" i="0" dirty="0" err="1">
                <a:solidFill>
                  <a:srgbClr val="444444"/>
                </a:solidFill>
                <a:effectLst/>
                <a:highlight>
                  <a:srgbClr val="FFFFFF"/>
                </a:highlight>
                <a:latin typeface="Times New Roman" panose="02020603050405020304" pitchFamily="18" charset="0"/>
                <a:cs typeface="Times New Roman" panose="02020603050405020304" pitchFamily="18" charset="0"/>
              </a:rPr>
              <a:t>Bricanyl</a:t>
            </a:r>
            <a:r>
              <a:rPr lang="en-US" sz="9800" b="0" i="0" dirty="0">
                <a:solidFill>
                  <a:srgbClr val="444444"/>
                </a:solidFill>
                <a:effectLst/>
                <a:highlight>
                  <a:srgbClr val="FFFFFF"/>
                </a:highlight>
                <a:latin typeface="Times New Roman" panose="02020603050405020304" pitchFamily="18" charset="0"/>
                <a:cs typeface="Times New Roman" panose="02020603050405020304" pitchFamily="18" charset="0"/>
              </a:rPr>
              <a:t>) (</a:t>
            </a:r>
            <a:r>
              <a:rPr lang="en-US" sz="9800" dirty="0">
                <a:latin typeface="Times New Roman" panose="02020603050405020304" pitchFamily="18" charset="0"/>
                <a:ea typeface="Times New Roman" charset="0"/>
                <a:cs typeface="Times New Roman" panose="02020603050405020304" pitchFamily="18" charset="0"/>
              </a:rPr>
              <a:t>drugs used for tocolysis) (Atropine) (</a:t>
            </a:r>
            <a:r>
              <a:rPr lang="en-US" sz="9800" b="0" i="0" dirty="0">
                <a:solidFill>
                  <a:srgbClr val="444444"/>
                </a:solidFill>
                <a:effectLst/>
                <a:highlight>
                  <a:srgbClr val="FFFFFF"/>
                </a:highlight>
                <a:latin typeface="Times New Roman" panose="02020603050405020304" pitchFamily="18" charset="0"/>
                <a:cs typeface="Times New Roman" panose="02020603050405020304" pitchFamily="18" charset="0"/>
              </a:rPr>
              <a:t>Sympathomimetic drugs) (Parasympatholytic drugs)</a:t>
            </a:r>
            <a:endParaRPr lang="en-US" sz="9800" dirty="0">
              <a:latin typeface="Times New Roman" panose="02020603050405020304" pitchFamily="18" charset="0"/>
              <a:ea typeface="Times New Roman" charset="0"/>
              <a:cs typeface="Times New Roman" panose="02020603050405020304" pitchFamily="18" charset="0"/>
            </a:endParaRPr>
          </a:p>
          <a:p>
            <a:r>
              <a:rPr lang="en-US" sz="9800" dirty="0">
                <a:latin typeface="Times New Roman" panose="02020603050405020304" pitchFamily="18" charset="0"/>
                <a:ea typeface="Times New Roman" charset="0"/>
                <a:cs typeface="Times New Roman" panose="02020603050405020304" pitchFamily="18" charset="0"/>
              </a:rPr>
              <a:t>Fetal arrhythmias (SVT ) associated with congenital anomalies (VSD)</a:t>
            </a:r>
          </a:p>
          <a:p>
            <a:r>
              <a:rPr lang="en-US" sz="9800" dirty="0">
                <a:latin typeface="Times New Roman" panose="02020603050405020304" pitchFamily="18" charset="0"/>
                <a:ea typeface="Times New Roman" charset="0"/>
                <a:cs typeface="Times New Roman" panose="02020603050405020304" pitchFamily="18" charset="0"/>
              </a:rPr>
              <a:t>Fetal or maternal anemia. </a:t>
            </a:r>
          </a:p>
          <a:p>
            <a:r>
              <a:rPr lang="en-US" sz="9800" b="0" i="0" dirty="0">
                <a:solidFill>
                  <a:srgbClr val="111827"/>
                </a:solidFill>
                <a:effectLst/>
                <a:highlight>
                  <a:srgbClr val="FFFFFF"/>
                </a:highlight>
                <a:latin typeface="Times New Roman" panose="02020603050405020304" pitchFamily="18" charset="0"/>
                <a:cs typeface="Times New Roman" panose="02020603050405020304" pitchFamily="18" charset="0"/>
              </a:rPr>
              <a:t>Fetal hypoxia</a:t>
            </a:r>
          </a:p>
          <a:p>
            <a:r>
              <a:rPr lang="en-US" sz="9800" b="0" i="0" dirty="0">
                <a:solidFill>
                  <a:srgbClr val="111827"/>
                </a:solidFill>
                <a:effectLst/>
                <a:highlight>
                  <a:srgbClr val="FFFFFF"/>
                </a:highlight>
                <a:latin typeface="Times New Roman" panose="02020603050405020304" pitchFamily="18" charset="0"/>
                <a:cs typeface="Times New Roman" panose="02020603050405020304" pitchFamily="18" charset="0"/>
              </a:rPr>
              <a:t>Hyperthyroidism</a:t>
            </a:r>
          </a:p>
          <a:p>
            <a:r>
              <a:rPr lang="en-US" sz="9800" b="0" i="0" dirty="0">
                <a:solidFill>
                  <a:srgbClr val="111827"/>
                </a:solidFill>
                <a:effectLst/>
                <a:highlight>
                  <a:srgbClr val="FFFFFF"/>
                </a:highlight>
                <a:latin typeface="Times New Roman" panose="02020603050405020304" pitchFamily="18" charset="0"/>
                <a:cs typeface="Times New Roman" panose="02020603050405020304" pitchFamily="18" charset="0"/>
              </a:rPr>
              <a:t>Prematurity</a:t>
            </a:r>
            <a:br>
              <a:rPr lang="en-US" sz="2800" b="0" i="0" dirty="0">
                <a:solidFill>
                  <a:srgbClr val="111827"/>
                </a:solidFill>
                <a:effectLst/>
                <a:highlight>
                  <a:srgbClr val="FFFFFF"/>
                </a:highlight>
                <a:latin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712137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55EE2-21B8-64AD-05B6-4F33FBA7361E}"/>
              </a:ext>
            </a:extLst>
          </p:cNvPr>
          <p:cNvSpPr>
            <a:spLocks noGrp="1"/>
          </p:cNvSpPr>
          <p:nvPr>
            <p:ph type="title"/>
          </p:nvPr>
        </p:nvSpPr>
        <p:spPr/>
        <p:txBody>
          <a:bodyPr/>
          <a:lstStyle/>
          <a:p>
            <a:r>
              <a:rPr lang="en-US" b="1" dirty="0">
                <a:solidFill>
                  <a:srgbClr val="FF0000"/>
                </a:solidFill>
                <a:latin typeface="Times New Roman" panose="02020603050405020304" pitchFamily="18" charset="0"/>
                <a:cs typeface="Times New Roman" panose="02020603050405020304" pitchFamily="18" charset="0"/>
              </a:rPr>
              <a:t>Bradycardia: </a:t>
            </a:r>
            <a:r>
              <a:rPr lang="en-US" b="1" dirty="0">
                <a:solidFill>
                  <a:srgbClr val="FF0000"/>
                </a:solidFill>
                <a:latin typeface="Times New Roman" charset="0"/>
                <a:ea typeface="Times New Roman" charset="0"/>
                <a:cs typeface="Times New Roman" charset="0"/>
              </a:rPr>
              <a:t>A baseline value below 110 bpm lasting more than 10 minutes</a:t>
            </a:r>
            <a:endParaRPr lang="en-US" dirty="0"/>
          </a:p>
        </p:txBody>
      </p:sp>
      <p:sp>
        <p:nvSpPr>
          <p:cNvPr id="3" name="Content Placeholder 2">
            <a:extLst>
              <a:ext uri="{FF2B5EF4-FFF2-40B4-BE49-F238E27FC236}">
                <a16:creationId xmlns:a16="http://schemas.microsoft.com/office/drawing/2014/main" id="{07598448-DA79-FAD2-E7E2-3EA638A29CB4}"/>
              </a:ext>
            </a:extLst>
          </p:cNvPr>
          <p:cNvSpPr>
            <a:spLocks noGrp="1"/>
          </p:cNvSpPr>
          <p:nvPr>
            <p:ph idx="1"/>
          </p:nvPr>
        </p:nvSpPr>
        <p:spPr>
          <a:xfrm>
            <a:off x="838200" y="2031999"/>
            <a:ext cx="10515600" cy="4460876"/>
          </a:xfrm>
        </p:spPr>
        <p:txBody>
          <a:bodyPr>
            <a:normAutofit/>
          </a:bodyPr>
          <a:lstStyle/>
          <a:p>
            <a:r>
              <a:rPr lang="en-US" dirty="0">
                <a:latin typeface="Times New Roman" panose="02020603050405020304" pitchFamily="18" charset="0"/>
                <a:ea typeface="Times New Roman" charset="0"/>
                <a:cs typeface="Times New Roman" panose="02020603050405020304" pitchFamily="18" charset="0"/>
              </a:rPr>
              <a:t>Values between 100 and 110 bpm may occur in normal fetuses, especially in postdate pregnancies.</a:t>
            </a:r>
          </a:p>
          <a:p>
            <a:r>
              <a:rPr lang="en-US" sz="3200" b="1" u="sng" dirty="0">
                <a:latin typeface="Times New Roman" panose="02020603050405020304" pitchFamily="18" charset="0"/>
                <a:ea typeface="Times New Roman" charset="0"/>
                <a:cs typeface="Times New Roman" panose="02020603050405020304" pitchFamily="18" charset="0"/>
              </a:rPr>
              <a:t>Causes:</a:t>
            </a:r>
          </a:p>
          <a:p>
            <a:r>
              <a:rPr lang="en-US" dirty="0">
                <a:latin typeface="Times New Roman" panose="02020603050405020304" pitchFamily="18" charset="0"/>
                <a:ea typeface="Times New Roman" charset="0"/>
                <a:cs typeface="Times New Roman" panose="02020603050405020304" pitchFamily="18" charset="0"/>
              </a:rPr>
              <a:t>Maternal hypothermia, Hypotension, Hypoglycemia</a:t>
            </a:r>
          </a:p>
          <a:p>
            <a:r>
              <a:rPr lang="en-US" dirty="0">
                <a:latin typeface="Times New Roman" panose="02020603050405020304" pitchFamily="18" charset="0"/>
                <a:ea typeface="Times New Roman" charset="0"/>
                <a:cs typeface="Times New Roman" panose="02020603050405020304" pitchFamily="18" charset="0"/>
              </a:rPr>
              <a:t>Administration of beta-blockers</a:t>
            </a:r>
          </a:p>
          <a:p>
            <a:r>
              <a:rPr lang="en-US" dirty="0">
                <a:latin typeface="Times New Roman" panose="02020603050405020304" pitchFamily="18" charset="0"/>
                <a:ea typeface="Times New Roman" charset="0"/>
                <a:cs typeface="Times New Roman" panose="02020603050405020304" pitchFamily="18" charset="0"/>
              </a:rPr>
              <a:t>Fetal arrhythmias such as atrioventricular block </a:t>
            </a:r>
          </a:p>
          <a:p>
            <a:r>
              <a:rPr lang="en-US" b="0" i="0" dirty="0">
                <a:solidFill>
                  <a:srgbClr val="212121"/>
                </a:solidFill>
                <a:effectLst/>
                <a:latin typeface="Times New Roman" panose="02020603050405020304" pitchFamily="18" charset="0"/>
                <a:cs typeface="Times New Roman" panose="02020603050405020304" pitchFamily="18" charset="0"/>
              </a:rPr>
              <a:t>(SSA/Ro positive pregnancies (systemic lupus erythematosus (SLE) and </a:t>
            </a:r>
            <a:r>
              <a:rPr lang="en-US" b="0" i="0" dirty="0" err="1">
                <a:solidFill>
                  <a:srgbClr val="212121"/>
                </a:solidFill>
                <a:effectLst/>
                <a:latin typeface="Times New Roman" panose="02020603050405020304" pitchFamily="18" charset="0"/>
                <a:cs typeface="Times New Roman" panose="02020603050405020304" pitchFamily="18" charset="0"/>
              </a:rPr>
              <a:t>Sjögren's</a:t>
            </a:r>
            <a:r>
              <a:rPr lang="en-US" b="0" i="0" dirty="0">
                <a:solidFill>
                  <a:srgbClr val="212121"/>
                </a:solidFill>
                <a:effectLst/>
                <a:latin typeface="Times New Roman" panose="02020603050405020304" pitchFamily="18" charset="0"/>
                <a:cs typeface="Times New Roman" panose="02020603050405020304" pitchFamily="18" charset="0"/>
              </a:rPr>
              <a:t> syndrome (SS)) associated with heart block)</a:t>
            </a:r>
          </a:p>
          <a:p>
            <a:r>
              <a:rPr lang="en-US" dirty="0">
                <a:solidFill>
                  <a:srgbClr val="212121"/>
                </a:solidFill>
                <a:latin typeface="Times New Roman" panose="02020603050405020304" pitchFamily="18" charset="0"/>
                <a:cs typeface="Times New Roman" panose="02020603050405020304" pitchFamily="18" charset="0"/>
              </a:rPr>
              <a:t>F</a:t>
            </a:r>
            <a:r>
              <a:rPr lang="en-US" b="0" i="0" dirty="0">
                <a:solidFill>
                  <a:srgbClr val="212121"/>
                </a:solidFill>
                <a:effectLst/>
                <a:latin typeface="Times New Roman" panose="02020603050405020304" pitchFamily="18" charset="0"/>
                <a:cs typeface="Times New Roman" panose="02020603050405020304" pitchFamily="18" charset="0"/>
              </a:rPr>
              <a:t>etal metabolic acidosis</a:t>
            </a:r>
            <a:endParaRPr lang="en-US" dirty="0">
              <a:latin typeface="Times New Roman" panose="02020603050405020304" pitchFamily="18" charset="0"/>
              <a:ea typeface="Times New Roman"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2439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D77B5-FC9C-2C96-F19A-517C00CF1550}"/>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Variability</a:t>
            </a:r>
            <a:endParaRPr lang="en-US" sz="6000" dirty="0"/>
          </a:p>
        </p:txBody>
      </p:sp>
      <p:sp>
        <p:nvSpPr>
          <p:cNvPr id="3" name="Content Placeholder 2">
            <a:extLst>
              <a:ext uri="{FF2B5EF4-FFF2-40B4-BE49-F238E27FC236}">
                <a16:creationId xmlns:a16="http://schemas.microsoft.com/office/drawing/2014/main" id="{DFE49094-6B13-06D2-5CE1-55A255CADCB0}"/>
              </a:ext>
            </a:extLst>
          </p:cNvPr>
          <p:cNvSpPr>
            <a:spLocks noGrp="1"/>
          </p:cNvSpPr>
          <p:nvPr>
            <p:ph idx="1"/>
          </p:nvPr>
        </p:nvSpPr>
        <p:spPr>
          <a:xfrm>
            <a:off x="838200" y="1930399"/>
            <a:ext cx="10515600" cy="4683761"/>
          </a:xfrm>
        </p:spPr>
        <p:txBody>
          <a:bodyPr>
            <a:normAutofit/>
          </a:bodyPr>
          <a:lstStyle/>
          <a:p>
            <a:r>
              <a:rPr lang="en-US" sz="2800" dirty="0">
                <a:latin typeface="Times New Roman" charset="0"/>
                <a:ea typeface="Times New Roman" charset="0"/>
                <a:cs typeface="Times New Roman" charset="0"/>
              </a:rPr>
              <a:t>It refers to the fluctuations in the baseline FHR</a:t>
            </a:r>
            <a:endParaRPr lang="en-US" sz="2800" dirty="0">
              <a:latin typeface="Times New Roman" panose="02020603050405020304" pitchFamily="18" charset="0"/>
              <a:cs typeface="Times New Roman" panose="02020603050405020304" pitchFamily="18" charset="0"/>
            </a:endParaRPr>
          </a:p>
          <a:p>
            <a:r>
              <a:rPr lang="en-US" sz="2800" b="1" i="0" dirty="0">
                <a:solidFill>
                  <a:srgbClr val="111827"/>
                </a:solidFill>
                <a:effectLst/>
                <a:latin typeface="Times New Roman" panose="02020603050405020304" pitchFamily="18" charset="0"/>
                <a:cs typeface="Times New Roman" panose="02020603050405020304" pitchFamily="18" charset="0"/>
              </a:rPr>
              <a:t>Variability</a:t>
            </a:r>
            <a:r>
              <a:rPr lang="en-US" sz="2800" b="0" i="0" dirty="0">
                <a:solidFill>
                  <a:srgbClr val="111827"/>
                </a:solidFill>
                <a:effectLst/>
                <a:latin typeface="Times New Roman" panose="02020603050405020304" pitchFamily="18" charset="0"/>
                <a:cs typeface="Times New Roman" panose="02020603050405020304" pitchFamily="18" charset="0"/>
              </a:rPr>
              <a:t> occurs as a result of the interaction between the nervous system, chemoreceptors, baroreceptors and cardiac responsiveness. </a:t>
            </a:r>
          </a:p>
          <a:p>
            <a:r>
              <a:rPr lang="en-US" sz="2800" dirty="0">
                <a:solidFill>
                  <a:srgbClr val="0070C0"/>
                </a:solidFill>
                <a:latin typeface="Times New Roman" panose="02020603050405020304" pitchFamily="18" charset="0"/>
                <a:cs typeface="Times New Roman" panose="02020603050405020304" pitchFamily="18" charset="0"/>
              </a:rPr>
              <a:t>Normal variability indicates an intact neurological system in the fetus</a:t>
            </a:r>
          </a:p>
          <a:p>
            <a:r>
              <a:rPr lang="en-US" sz="2800" b="1" dirty="0">
                <a:latin typeface="Times New Roman" panose="02020603050405020304" pitchFamily="18" charset="0"/>
                <a:cs typeface="Times New Roman" panose="02020603050405020304" pitchFamily="18" charset="0"/>
              </a:rPr>
              <a:t>Normal variability is between 5-25 bpm.</a:t>
            </a:r>
          </a:p>
          <a:p>
            <a:r>
              <a:rPr lang="en-US" sz="2800" dirty="0">
                <a:latin typeface="Times New Roman" panose="02020603050405020304" pitchFamily="18" charset="0"/>
                <a:cs typeface="Times New Roman" panose="02020603050405020304" pitchFamily="18" charset="0"/>
              </a:rPr>
              <a:t>Absent variability = Amplitude range undetectable</a:t>
            </a:r>
          </a:p>
          <a:p>
            <a:r>
              <a:rPr lang="en-US" sz="2800" dirty="0">
                <a:latin typeface="Times New Roman" panose="02020603050405020304" pitchFamily="18" charset="0"/>
                <a:cs typeface="Times New Roman" panose="02020603050405020304" pitchFamily="18" charset="0"/>
              </a:rPr>
              <a:t>Minimal = &lt; 5 BPM</a:t>
            </a:r>
          </a:p>
          <a:p>
            <a:r>
              <a:rPr lang="en-US" sz="2800" dirty="0">
                <a:latin typeface="Times New Roman" panose="02020603050405020304" pitchFamily="18" charset="0"/>
                <a:cs typeface="Times New Roman" panose="02020603050405020304" pitchFamily="18" charset="0"/>
              </a:rPr>
              <a:t>Moderate = 6 to 25 BPM</a:t>
            </a:r>
          </a:p>
          <a:p>
            <a:r>
              <a:rPr lang="en-US" sz="2800" dirty="0">
                <a:latin typeface="Times New Roman" panose="02020603050405020304" pitchFamily="18" charset="0"/>
                <a:cs typeface="Times New Roman" panose="02020603050405020304" pitchFamily="18" charset="0"/>
              </a:rPr>
              <a:t>Marked = &gt; 25 BPM</a:t>
            </a:r>
          </a:p>
          <a:p>
            <a:endParaRPr lang="en-US" dirty="0"/>
          </a:p>
        </p:txBody>
      </p:sp>
    </p:spTree>
    <p:extLst>
      <p:ext uri="{BB962C8B-B14F-4D97-AF65-F5344CB8AC3E}">
        <p14:creationId xmlns:p14="http://schemas.microsoft.com/office/powerpoint/2010/main" val="227534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55429-47CE-06CC-A084-42C97B3F6AD8}"/>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Variability</a:t>
            </a:r>
            <a:endParaRPr lang="en-US" sz="6000" dirty="0"/>
          </a:p>
        </p:txBody>
      </p:sp>
      <p:sp>
        <p:nvSpPr>
          <p:cNvPr id="3" name="Content Placeholder 2">
            <a:extLst>
              <a:ext uri="{FF2B5EF4-FFF2-40B4-BE49-F238E27FC236}">
                <a16:creationId xmlns:a16="http://schemas.microsoft.com/office/drawing/2014/main" id="{C674AE4B-5039-DAA8-E5EA-944560E1DDF3}"/>
              </a:ext>
            </a:extLst>
          </p:cNvPr>
          <p:cNvSpPr>
            <a:spLocks noGrp="1"/>
          </p:cNvSpPr>
          <p:nvPr>
            <p:ph idx="1"/>
          </p:nvPr>
        </p:nvSpPr>
        <p:spPr/>
        <p:txBody>
          <a:bodyPr/>
          <a:lstStyle/>
          <a:p>
            <a:r>
              <a:rPr lang="en-US" sz="3600" dirty="0">
                <a:solidFill>
                  <a:srgbClr val="0070C0"/>
                </a:solidFill>
                <a:latin typeface="Times New Roman" panose="02020603050405020304" pitchFamily="18" charset="0"/>
                <a:cs typeface="Times New Roman" panose="02020603050405020304" pitchFamily="18" charset="0"/>
              </a:rPr>
              <a:t>P</a:t>
            </a:r>
            <a:r>
              <a:rPr lang="en-US" sz="3600" b="0" i="0" dirty="0">
                <a:solidFill>
                  <a:srgbClr val="0070C0"/>
                </a:solidFill>
                <a:effectLst/>
                <a:latin typeface="Times New Roman" panose="02020603050405020304" pitchFamily="18" charset="0"/>
                <a:cs typeface="Times New Roman" panose="02020603050405020304" pitchFamily="18" charset="0"/>
              </a:rPr>
              <a:t>ersistently minimal or absent FHR variability appears to be the most significant intrapartum sign of fetal compromise</a:t>
            </a:r>
            <a:r>
              <a:rPr lang="en-US" sz="3600" b="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p>
          <a:p>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600" b="0" i="0" dirty="0">
                <a:solidFill>
                  <a:schemeClr val="tx1">
                    <a:lumMod val="95000"/>
                    <a:lumOff val="5000"/>
                  </a:schemeClr>
                </a:solidFill>
                <a:effectLst/>
                <a:latin typeface="Times New Roman" panose="02020603050405020304" pitchFamily="18" charset="0"/>
                <a:cs typeface="Times New Roman" panose="02020603050405020304" pitchFamily="18" charset="0"/>
              </a:rPr>
              <a:t>On the other hand, the presence of good FHR variability may not always be predictive of a good outcome.</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90599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3672-EF7B-E030-1211-1B0B8A754FD1}"/>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Normal Variability</a:t>
            </a:r>
            <a:endParaRPr lang="en-US" sz="6000" dirty="0"/>
          </a:p>
        </p:txBody>
      </p:sp>
      <p:pic>
        <p:nvPicPr>
          <p:cNvPr id="4" name="Content Placeholder 3">
            <a:extLst>
              <a:ext uri="{FF2B5EF4-FFF2-40B4-BE49-F238E27FC236}">
                <a16:creationId xmlns:a16="http://schemas.microsoft.com/office/drawing/2014/main" id="{E8362349-7D63-EDA0-48D9-00FA0E25AF1D}"/>
              </a:ext>
            </a:extLst>
          </p:cNvPr>
          <p:cNvPicPr>
            <a:picLocks noGrp="1" noChangeAspect="1"/>
          </p:cNvPicPr>
          <p:nvPr>
            <p:ph idx="1"/>
          </p:nvPr>
        </p:nvPicPr>
        <p:blipFill>
          <a:blip r:embed="rId2"/>
          <a:stretch>
            <a:fillRect/>
          </a:stretch>
        </p:blipFill>
        <p:spPr>
          <a:xfrm>
            <a:off x="721360" y="2194560"/>
            <a:ext cx="10383520" cy="3728720"/>
          </a:xfrm>
          <a:prstGeom prst="rect">
            <a:avLst/>
          </a:prstGeom>
        </p:spPr>
      </p:pic>
    </p:spTree>
    <p:extLst>
      <p:ext uri="{BB962C8B-B14F-4D97-AF65-F5344CB8AC3E}">
        <p14:creationId xmlns:p14="http://schemas.microsoft.com/office/powerpoint/2010/main" val="23947801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1F323-2399-AD5D-8596-3F4D88105272}"/>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Variability</a:t>
            </a:r>
            <a:endParaRPr lang="en-US" sz="6000" dirty="0"/>
          </a:p>
        </p:txBody>
      </p:sp>
      <p:sp>
        <p:nvSpPr>
          <p:cNvPr id="3" name="Content Placeholder 2">
            <a:extLst>
              <a:ext uri="{FF2B5EF4-FFF2-40B4-BE49-F238E27FC236}">
                <a16:creationId xmlns:a16="http://schemas.microsoft.com/office/drawing/2014/main" id="{37A68B94-BC8A-BA41-9460-4E505DC58E54}"/>
              </a:ext>
            </a:extLst>
          </p:cNvPr>
          <p:cNvSpPr>
            <a:spLocks noGrp="1"/>
          </p:cNvSpPr>
          <p:nvPr>
            <p:ph idx="1"/>
          </p:nvPr>
        </p:nvSpPr>
        <p:spPr>
          <a:xfrm>
            <a:off x="838200" y="1825624"/>
            <a:ext cx="10515600" cy="4879975"/>
          </a:xfrm>
        </p:spPr>
        <p:txBody>
          <a:bodyPr>
            <a:normAutofit lnSpcReduction="10000"/>
          </a:bodyPr>
          <a:lstStyle/>
          <a:p>
            <a:pPr algn="l"/>
            <a:r>
              <a:rPr lang="en-US" sz="3000" b="1" i="0" dirty="0">
                <a:solidFill>
                  <a:srgbClr val="111827"/>
                </a:solidFill>
                <a:effectLst/>
                <a:latin typeface="Times New Roman" panose="02020603050405020304" pitchFamily="18" charset="0"/>
                <a:cs typeface="Times New Roman" panose="02020603050405020304" pitchFamily="18" charset="0"/>
              </a:rPr>
              <a:t>Variability can be categorized as:</a:t>
            </a:r>
          </a:p>
          <a:p>
            <a:pPr algn="l"/>
            <a:endParaRPr lang="en-US" b="1" i="0" dirty="0">
              <a:solidFill>
                <a:srgbClr val="111827"/>
              </a:solidFill>
              <a:effectLst/>
              <a:latin typeface="Times New Roman" panose="02020603050405020304" pitchFamily="18" charset="0"/>
              <a:cs typeface="Times New Roman" panose="02020603050405020304" pitchFamily="18" charset="0"/>
            </a:endParaRPr>
          </a:p>
          <a:p>
            <a:pPr algn="l"/>
            <a:r>
              <a:rPr lang="en-US" b="1" i="0" dirty="0">
                <a:solidFill>
                  <a:srgbClr val="111827"/>
                </a:solidFill>
                <a:effectLst/>
                <a:latin typeface="Times New Roman" panose="02020603050405020304" pitchFamily="18" charset="0"/>
                <a:cs typeface="Times New Roman" panose="02020603050405020304" pitchFamily="18" charset="0"/>
              </a:rPr>
              <a:t>Reassuring:</a:t>
            </a:r>
            <a:r>
              <a:rPr lang="en-US" b="0" i="0" dirty="0">
                <a:solidFill>
                  <a:srgbClr val="111827"/>
                </a:solidFill>
                <a:effectLst/>
                <a:latin typeface="Times New Roman" panose="02020603050405020304" pitchFamily="18" charset="0"/>
                <a:cs typeface="Times New Roman" panose="02020603050405020304" pitchFamily="18" charset="0"/>
              </a:rPr>
              <a:t> 5 – 25 bpm</a:t>
            </a:r>
          </a:p>
          <a:p>
            <a:pPr algn="l"/>
            <a:r>
              <a:rPr lang="en-US" b="1" i="0" dirty="0">
                <a:solidFill>
                  <a:srgbClr val="111827"/>
                </a:solidFill>
                <a:effectLst/>
                <a:latin typeface="Times New Roman" panose="02020603050405020304" pitchFamily="18" charset="0"/>
                <a:cs typeface="Times New Roman" panose="02020603050405020304" pitchFamily="18" charset="0"/>
              </a:rPr>
              <a:t>Non-reassuring:</a:t>
            </a:r>
            <a:endParaRPr lang="en-US" b="0" i="0" dirty="0">
              <a:solidFill>
                <a:srgbClr val="111827"/>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0" i="0" dirty="0">
                <a:solidFill>
                  <a:srgbClr val="111827"/>
                </a:solidFill>
                <a:effectLst/>
                <a:latin typeface="Times New Roman" panose="02020603050405020304" pitchFamily="18" charset="0"/>
                <a:cs typeface="Times New Roman" panose="02020603050405020304" pitchFamily="18" charset="0"/>
              </a:rPr>
              <a:t>less than 5 bpm for between 30-50 minutes</a:t>
            </a:r>
          </a:p>
          <a:p>
            <a:pPr algn="l">
              <a:buFont typeface="Arial" panose="020B0604020202020204" pitchFamily="34" charset="0"/>
              <a:buChar char="•"/>
            </a:pPr>
            <a:r>
              <a:rPr lang="en-US" b="0" i="0" dirty="0">
                <a:solidFill>
                  <a:srgbClr val="111827"/>
                </a:solidFill>
                <a:effectLst/>
                <a:latin typeface="Times New Roman" panose="02020603050405020304" pitchFamily="18" charset="0"/>
                <a:cs typeface="Times New Roman" panose="02020603050405020304" pitchFamily="18" charset="0"/>
              </a:rPr>
              <a:t>more than 25 bpm for 15-25 minutes</a:t>
            </a:r>
          </a:p>
          <a:p>
            <a:pPr algn="l"/>
            <a:r>
              <a:rPr lang="en-US" b="1" i="0" dirty="0">
                <a:solidFill>
                  <a:srgbClr val="111827"/>
                </a:solidFill>
                <a:effectLst/>
                <a:latin typeface="Times New Roman" panose="02020603050405020304" pitchFamily="18" charset="0"/>
                <a:cs typeface="Times New Roman" panose="02020603050405020304" pitchFamily="18" charset="0"/>
              </a:rPr>
              <a:t>Abnormal:</a:t>
            </a:r>
            <a:endParaRPr lang="en-US" b="0" i="0" dirty="0">
              <a:solidFill>
                <a:srgbClr val="111827"/>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0" i="0" dirty="0">
                <a:solidFill>
                  <a:srgbClr val="111827"/>
                </a:solidFill>
                <a:effectLst/>
                <a:latin typeface="Times New Roman" panose="02020603050405020304" pitchFamily="18" charset="0"/>
                <a:cs typeface="Times New Roman" panose="02020603050405020304" pitchFamily="18" charset="0"/>
              </a:rPr>
              <a:t>less than 5 bpm for more than 50 minutes</a:t>
            </a:r>
          </a:p>
          <a:p>
            <a:pPr algn="l">
              <a:buFont typeface="Arial" panose="020B0604020202020204" pitchFamily="34" charset="0"/>
              <a:buChar char="•"/>
            </a:pPr>
            <a:r>
              <a:rPr lang="en-US" b="0" i="0" dirty="0">
                <a:solidFill>
                  <a:srgbClr val="111827"/>
                </a:solidFill>
                <a:effectLst/>
                <a:latin typeface="Times New Roman" panose="02020603050405020304" pitchFamily="18" charset="0"/>
                <a:cs typeface="Times New Roman" panose="02020603050405020304" pitchFamily="18" charset="0"/>
              </a:rPr>
              <a:t>more than 25 bpm for more than 25 minutes</a:t>
            </a:r>
          </a:p>
          <a:p>
            <a:pPr algn="l">
              <a:buFont typeface="Arial" panose="020B0604020202020204" pitchFamily="34" charset="0"/>
              <a:buChar char="•"/>
            </a:pPr>
            <a:r>
              <a:rPr lang="en-US" b="0" i="0" dirty="0">
                <a:solidFill>
                  <a:srgbClr val="111827"/>
                </a:solidFill>
                <a:effectLst/>
                <a:latin typeface="Times New Roman" panose="02020603050405020304" pitchFamily="18" charset="0"/>
                <a:cs typeface="Times New Roman" panose="02020603050405020304" pitchFamily="18" charset="0"/>
              </a:rPr>
              <a:t>sinusoidal</a:t>
            </a:r>
          </a:p>
          <a:p>
            <a:endParaRPr lang="en-US" dirty="0"/>
          </a:p>
        </p:txBody>
      </p:sp>
    </p:spTree>
    <p:extLst>
      <p:ext uri="{BB962C8B-B14F-4D97-AF65-F5344CB8AC3E}">
        <p14:creationId xmlns:p14="http://schemas.microsoft.com/office/powerpoint/2010/main" val="3114453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F7B50-9890-53A7-5E62-A57D3A3284CA}"/>
              </a:ext>
            </a:extLst>
          </p:cNvPr>
          <p:cNvSpPr>
            <a:spLocks noGrp="1"/>
          </p:cNvSpPr>
          <p:nvPr>
            <p:ph type="title"/>
          </p:nvPr>
        </p:nvSpPr>
        <p:spPr>
          <a:xfrm>
            <a:off x="838200" y="111761"/>
            <a:ext cx="10515600" cy="1341119"/>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Reduced Variability</a:t>
            </a:r>
            <a:endParaRPr lang="en-US" sz="6000" dirty="0"/>
          </a:p>
        </p:txBody>
      </p:sp>
      <p:pic>
        <p:nvPicPr>
          <p:cNvPr id="4" name="Content Placeholder 3" descr="A graph showing a normal pulse&#10;&#10;Description automatically generated">
            <a:extLst>
              <a:ext uri="{FF2B5EF4-FFF2-40B4-BE49-F238E27FC236}">
                <a16:creationId xmlns:a16="http://schemas.microsoft.com/office/drawing/2014/main" id="{497D96E8-45BD-5139-B96C-814B9C84988F}"/>
              </a:ext>
            </a:extLst>
          </p:cNvPr>
          <p:cNvPicPr>
            <a:picLocks noGrp="1" noChangeAspect="1"/>
          </p:cNvPicPr>
          <p:nvPr>
            <p:ph idx="1"/>
          </p:nvPr>
        </p:nvPicPr>
        <p:blipFill>
          <a:blip r:embed="rId2"/>
          <a:stretch>
            <a:fillRect/>
          </a:stretch>
        </p:blipFill>
        <p:spPr>
          <a:xfrm>
            <a:off x="1005840" y="2255520"/>
            <a:ext cx="10347960" cy="3342640"/>
          </a:xfrm>
          <a:prstGeom prst="rect">
            <a:avLst/>
          </a:prstGeom>
        </p:spPr>
      </p:pic>
    </p:spTree>
    <p:extLst>
      <p:ext uri="{BB962C8B-B14F-4D97-AF65-F5344CB8AC3E}">
        <p14:creationId xmlns:p14="http://schemas.microsoft.com/office/powerpoint/2010/main" val="743670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75413-4DD8-5DF6-6BD3-D367F55633BE}"/>
              </a:ext>
            </a:extLst>
          </p:cNvPr>
          <p:cNvSpPr>
            <a:spLocks noGrp="1"/>
          </p:cNvSpPr>
          <p:nvPr>
            <p:ph type="title"/>
          </p:nvPr>
        </p:nvSpPr>
        <p:spPr>
          <a:xfrm>
            <a:off x="838200" y="203201"/>
            <a:ext cx="10515600" cy="1229359"/>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Variability</a:t>
            </a:r>
            <a:endParaRPr lang="en-US" sz="6000" dirty="0"/>
          </a:p>
        </p:txBody>
      </p:sp>
      <p:pic>
        <p:nvPicPr>
          <p:cNvPr id="4" name="Content Placeholder 3" descr="A screenshot of a medical report&#10;&#10;Description automatically generated">
            <a:extLst>
              <a:ext uri="{FF2B5EF4-FFF2-40B4-BE49-F238E27FC236}">
                <a16:creationId xmlns:a16="http://schemas.microsoft.com/office/drawing/2014/main" id="{2C865820-DF6D-B24B-92E2-748D1C6C30BB}"/>
              </a:ext>
            </a:extLst>
          </p:cNvPr>
          <p:cNvPicPr>
            <a:picLocks noGrp="1" noChangeAspect="1"/>
          </p:cNvPicPr>
          <p:nvPr>
            <p:ph idx="1"/>
          </p:nvPr>
        </p:nvPicPr>
        <p:blipFill>
          <a:blip r:embed="rId2"/>
          <a:stretch>
            <a:fillRect/>
          </a:stretch>
        </p:blipFill>
        <p:spPr>
          <a:xfrm>
            <a:off x="1276600" y="1564640"/>
            <a:ext cx="9077075" cy="4886960"/>
          </a:xfrm>
          <a:prstGeom prst="rect">
            <a:avLst/>
          </a:prstGeom>
        </p:spPr>
      </p:pic>
    </p:spTree>
    <p:extLst>
      <p:ext uri="{BB962C8B-B14F-4D97-AF65-F5344CB8AC3E}">
        <p14:creationId xmlns:p14="http://schemas.microsoft.com/office/powerpoint/2010/main" val="2177913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94044-7F15-7B0C-785D-5B444DF8F403}"/>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Causes of Reduced Variability</a:t>
            </a:r>
            <a:endParaRPr lang="en-US" sz="6000" dirty="0"/>
          </a:p>
        </p:txBody>
      </p:sp>
      <p:sp>
        <p:nvSpPr>
          <p:cNvPr id="3" name="Content Placeholder 2">
            <a:extLst>
              <a:ext uri="{FF2B5EF4-FFF2-40B4-BE49-F238E27FC236}">
                <a16:creationId xmlns:a16="http://schemas.microsoft.com/office/drawing/2014/main" id="{5FABD07A-2165-D6E2-0838-5DCB373CB591}"/>
              </a:ext>
            </a:extLst>
          </p:cNvPr>
          <p:cNvSpPr>
            <a:spLocks noGrp="1"/>
          </p:cNvSpPr>
          <p:nvPr>
            <p:ph idx="1"/>
          </p:nvPr>
        </p:nvSpPr>
        <p:spPr/>
        <p:txBody>
          <a:bodyPr>
            <a:normAutofit lnSpcReduction="10000"/>
          </a:bodyPr>
          <a:lstStyle/>
          <a:p>
            <a:pPr algn="l"/>
            <a:r>
              <a:rPr lang="en-US" b="1" i="0" dirty="0">
                <a:solidFill>
                  <a:srgbClr val="111827"/>
                </a:solidFill>
                <a:effectLst/>
                <a:latin typeface="Times New Roman" panose="02020603050405020304" pitchFamily="18" charset="0"/>
                <a:cs typeface="Times New Roman" panose="02020603050405020304" pitchFamily="18" charset="0"/>
              </a:rPr>
              <a:t>Reduced variability can be caused by any of the following:</a:t>
            </a:r>
          </a:p>
          <a:p>
            <a:pPr algn="l">
              <a:buFont typeface="Arial" panose="020B0604020202020204" pitchFamily="34" charset="0"/>
              <a:buChar char="•"/>
            </a:pPr>
            <a:r>
              <a:rPr lang="en-US" b="1" i="0" dirty="0">
                <a:solidFill>
                  <a:srgbClr val="7030A0"/>
                </a:solidFill>
                <a:effectLst/>
                <a:latin typeface="Times New Roman" panose="02020603050405020304" pitchFamily="18" charset="0"/>
                <a:cs typeface="Times New Roman" panose="02020603050405020304" pitchFamily="18" charset="0"/>
              </a:rPr>
              <a:t>Fetal sleeping</a:t>
            </a:r>
            <a:r>
              <a:rPr lang="en-US" b="1" i="0" dirty="0">
                <a:solidFill>
                  <a:srgbClr val="111827"/>
                </a:solidFill>
                <a:effectLst/>
                <a:latin typeface="Times New Roman" panose="02020603050405020304" pitchFamily="18" charset="0"/>
                <a:cs typeface="Times New Roman" panose="02020603050405020304" pitchFamily="18" charset="0"/>
              </a:rPr>
              <a:t>: </a:t>
            </a:r>
            <a:r>
              <a:rPr lang="en-US" b="0" i="0" dirty="0">
                <a:solidFill>
                  <a:srgbClr val="111827"/>
                </a:solidFill>
                <a:effectLst/>
                <a:latin typeface="Times New Roman" panose="02020603050405020304" pitchFamily="18" charset="0"/>
                <a:cs typeface="Times New Roman" panose="02020603050405020304" pitchFamily="18" charset="0"/>
              </a:rPr>
              <a:t>this should last no longer than 40 minutes (this is the most common cause)</a:t>
            </a:r>
          </a:p>
          <a:p>
            <a:pPr algn="l">
              <a:buFont typeface="Arial" panose="020B0604020202020204" pitchFamily="34" charset="0"/>
              <a:buChar char="•"/>
            </a:pPr>
            <a:r>
              <a:rPr lang="en-US" b="1" i="0" dirty="0">
                <a:solidFill>
                  <a:srgbClr val="7030A0"/>
                </a:solidFill>
                <a:effectLst/>
                <a:latin typeface="Times New Roman" panose="02020603050405020304" pitchFamily="18" charset="0"/>
                <a:cs typeface="Times New Roman" panose="02020603050405020304" pitchFamily="18" charset="0"/>
              </a:rPr>
              <a:t>Fetal Hypoxia &amp; acidosis</a:t>
            </a:r>
            <a:r>
              <a:rPr lang="en-US" b="0" i="0" dirty="0">
                <a:solidFill>
                  <a:srgbClr val="7030A0"/>
                </a:solidFill>
                <a:effectLst/>
                <a:latin typeface="Times New Roman" panose="02020603050405020304" pitchFamily="18" charset="0"/>
                <a:cs typeface="Times New Roman" panose="02020603050405020304" pitchFamily="18" charset="0"/>
              </a:rPr>
              <a:t>, </a:t>
            </a:r>
            <a:r>
              <a:rPr lang="en-US" b="0" i="0" dirty="0">
                <a:solidFill>
                  <a:srgbClr val="111827"/>
                </a:solidFill>
                <a:effectLst/>
                <a:latin typeface="Times New Roman" panose="02020603050405020304" pitchFamily="18" charset="0"/>
                <a:cs typeface="Times New Roman" panose="02020603050405020304" pitchFamily="18" charset="0"/>
              </a:rPr>
              <a:t>more likely if late decelerations are also present</a:t>
            </a:r>
          </a:p>
          <a:p>
            <a:pPr algn="l">
              <a:buFont typeface="Arial" panose="020B0604020202020204" pitchFamily="34" charset="0"/>
              <a:buChar char="•"/>
            </a:pPr>
            <a:r>
              <a:rPr lang="en-US" b="1" i="0" dirty="0">
                <a:solidFill>
                  <a:srgbClr val="7030A0"/>
                </a:solidFill>
                <a:effectLst/>
                <a:latin typeface="Times New Roman" panose="02020603050405020304" pitchFamily="18" charset="0"/>
                <a:cs typeface="Times New Roman" panose="02020603050405020304" pitchFamily="18" charset="0"/>
              </a:rPr>
              <a:t>Fetal tachycardia</a:t>
            </a:r>
          </a:p>
          <a:p>
            <a:pPr algn="l">
              <a:buFont typeface="Arial" panose="020B0604020202020204" pitchFamily="34" charset="0"/>
              <a:buChar char="•"/>
            </a:pPr>
            <a:r>
              <a:rPr lang="en-US" b="1" i="0" dirty="0">
                <a:solidFill>
                  <a:srgbClr val="7030A0"/>
                </a:solidFill>
                <a:effectLst/>
                <a:latin typeface="Times New Roman" panose="02020603050405020304" pitchFamily="18" charset="0"/>
                <a:cs typeface="Times New Roman" panose="02020603050405020304" pitchFamily="18" charset="0"/>
              </a:rPr>
              <a:t>Drugs</a:t>
            </a:r>
            <a:r>
              <a:rPr lang="en-US" b="0" i="0" dirty="0">
                <a:solidFill>
                  <a:srgbClr val="7030A0"/>
                </a:solidFill>
                <a:effectLst/>
                <a:latin typeface="Times New Roman" panose="02020603050405020304" pitchFamily="18" charset="0"/>
                <a:cs typeface="Times New Roman" panose="02020603050405020304" pitchFamily="18" charset="0"/>
              </a:rPr>
              <a:t>: </a:t>
            </a:r>
            <a:r>
              <a:rPr lang="en-US" b="0" i="0" dirty="0">
                <a:solidFill>
                  <a:srgbClr val="C00000"/>
                </a:solidFill>
                <a:effectLst/>
                <a:latin typeface="Times New Roman" panose="02020603050405020304" pitchFamily="18" charset="0"/>
                <a:cs typeface="Times New Roman" panose="02020603050405020304" pitchFamily="18" charset="0"/>
              </a:rPr>
              <a:t>(opiates, benzodiazepines, methyldopa and magnesium sulphate, betamethasone)</a:t>
            </a:r>
          </a:p>
          <a:p>
            <a:pPr algn="l">
              <a:buFont typeface="Arial" panose="020B0604020202020204" pitchFamily="34" charset="0"/>
              <a:buChar char="•"/>
            </a:pPr>
            <a:r>
              <a:rPr lang="en-US" b="1" i="0" dirty="0">
                <a:solidFill>
                  <a:srgbClr val="7030A0"/>
                </a:solidFill>
                <a:effectLst/>
                <a:latin typeface="Times New Roman" panose="02020603050405020304" pitchFamily="18" charset="0"/>
                <a:cs typeface="Times New Roman" panose="02020603050405020304" pitchFamily="18" charset="0"/>
              </a:rPr>
              <a:t>Prematurity</a:t>
            </a:r>
            <a:r>
              <a:rPr lang="en-US" b="0" i="0" dirty="0">
                <a:solidFill>
                  <a:srgbClr val="111827"/>
                </a:solidFill>
                <a:effectLst/>
                <a:latin typeface="Times New Roman" panose="02020603050405020304" pitchFamily="18" charset="0"/>
                <a:cs typeface="Times New Roman" panose="02020603050405020304" pitchFamily="18" charset="0"/>
              </a:rPr>
              <a:t>: variability is reduced at earlier gestation (&lt;28 weeks)</a:t>
            </a:r>
          </a:p>
          <a:p>
            <a:pPr algn="l">
              <a:buFont typeface="Arial" panose="020B0604020202020204" pitchFamily="34" charset="0"/>
              <a:buChar char="•"/>
            </a:pPr>
            <a:r>
              <a:rPr lang="en-US" b="1" i="0" dirty="0">
                <a:solidFill>
                  <a:srgbClr val="7030A0"/>
                </a:solidFill>
                <a:effectLst/>
                <a:latin typeface="Times New Roman" panose="02020603050405020304" pitchFamily="18" charset="0"/>
                <a:cs typeface="Times New Roman" panose="02020603050405020304" pitchFamily="18" charset="0"/>
              </a:rPr>
              <a:t>Congenital heart abnormalities</a:t>
            </a:r>
          </a:p>
          <a:p>
            <a:endParaRPr lang="en-US" dirty="0"/>
          </a:p>
        </p:txBody>
      </p:sp>
    </p:spTree>
    <p:extLst>
      <p:ext uri="{BB962C8B-B14F-4D97-AF65-F5344CB8AC3E}">
        <p14:creationId xmlns:p14="http://schemas.microsoft.com/office/powerpoint/2010/main" val="50712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42FE9-4744-5092-F6D6-5107E361842A}"/>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Sinusoidal Pattern</a:t>
            </a:r>
            <a:endParaRPr lang="en-US" sz="6000" dirty="0"/>
          </a:p>
        </p:txBody>
      </p:sp>
      <p:sp>
        <p:nvSpPr>
          <p:cNvPr id="3" name="Content Placeholder 2">
            <a:extLst>
              <a:ext uri="{FF2B5EF4-FFF2-40B4-BE49-F238E27FC236}">
                <a16:creationId xmlns:a16="http://schemas.microsoft.com/office/drawing/2014/main" id="{22E6FD29-08C8-E217-AA72-9BC407A157E3}"/>
              </a:ext>
            </a:extLst>
          </p:cNvPr>
          <p:cNvSpPr>
            <a:spLocks noGrp="1"/>
          </p:cNvSpPr>
          <p:nvPr>
            <p:ph idx="1"/>
          </p:nvPr>
        </p:nvSpPr>
        <p:spPr>
          <a:xfrm>
            <a:off x="838200" y="1825625"/>
            <a:ext cx="10515600" cy="4667250"/>
          </a:xfrm>
        </p:spPr>
        <p:txBody>
          <a:bodyPr>
            <a:normAutofit lnSpcReduction="10000"/>
          </a:bodyPr>
          <a:lstStyle/>
          <a:p>
            <a:r>
              <a:rPr lang="en-US" sz="2800" b="0" i="0" dirty="0">
                <a:solidFill>
                  <a:schemeClr val="tx1">
                    <a:lumMod val="95000"/>
                    <a:lumOff val="5000"/>
                  </a:schemeClr>
                </a:solidFill>
                <a:effectLst/>
                <a:latin typeface="Times New Roman" panose="02020603050405020304" pitchFamily="18" charset="0"/>
                <a:cs typeface="Times New Roman" panose="02020603050405020304" pitchFamily="18" charset="0"/>
              </a:rPr>
              <a:t>Sinusoidal pattern is a regular, smooth, undulating pattern resembling a sinus wave, with amplitude 5-15 bpm at frequency 3-5 cycles/min, lasting for </a:t>
            </a:r>
            <a:r>
              <a:rPr lang="en-US" sz="2800" b="1" i="0" dirty="0">
                <a:solidFill>
                  <a:schemeClr val="tx1">
                    <a:lumMod val="95000"/>
                    <a:lumOff val="5000"/>
                  </a:schemeClr>
                </a:solidFill>
                <a:effectLst/>
                <a:latin typeface="Times New Roman" panose="02020603050405020304" pitchFamily="18" charset="0"/>
                <a:cs typeface="Times New Roman" panose="02020603050405020304" pitchFamily="18" charset="0"/>
              </a:rPr>
              <a:t>&gt;30 min </a:t>
            </a:r>
            <a:r>
              <a:rPr lang="en-US" sz="2800" b="0" i="0" dirty="0">
                <a:solidFill>
                  <a:schemeClr val="tx1">
                    <a:lumMod val="95000"/>
                    <a:lumOff val="5000"/>
                  </a:schemeClr>
                </a:solidFill>
                <a:effectLst/>
                <a:latin typeface="Times New Roman" panose="02020603050405020304" pitchFamily="18" charset="0"/>
                <a:cs typeface="Times New Roman" panose="02020603050405020304" pitchFamily="18" charset="0"/>
              </a:rPr>
              <a:t>and coinciding with absent accelerations. </a:t>
            </a:r>
          </a:p>
          <a:p>
            <a:pPr marL="0" indent="0" algn="l">
              <a:buNone/>
            </a:pPr>
            <a:endParaRPr lang="en-US" sz="2800" b="1" i="0" u="sng" dirty="0">
              <a:solidFill>
                <a:srgbClr val="111827"/>
              </a:solidFill>
              <a:effectLst/>
              <a:latin typeface="Times New Roman" panose="02020603050405020304" pitchFamily="18" charset="0"/>
              <a:cs typeface="Times New Roman" panose="02020603050405020304" pitchFamily="18" charset="0"/>
            </a:endParaRPr>
          </a:p>
          <a:p>
            <a:pPr algn="l"/>
            <a:r>
              <a:rPr lang="en-US" sz="2800" b="1" i="0" u="sng" dirty="0">
                <a:solidFill>
                  <a:srgbClr val="111827"/>
                </a:solidFill>
                <a:effectLst/>
                <a:latin typeface="Times New Roman" panose="02020603050405020304" pitchFamily="18" charset="0"/>
                <a:cs typeface="Times New Roman" panose="02020603050405020304" pitchFamily="18" charset="0"/>
              </a:rPr>
              <a:t>A sinusoidal CTG pattern has the following characteristics:</a:t>
            </a:r>
          </a:p>
          <a:p>
            <a:pPr marL="0" indent="0" algn="l">
              <a:buNone/>
            </a:pPr>
            <a:endParaRPr lang="en-US" sz="2800" b="0" i="0" dirty="0">
              <a:solidFill>
                <a:srgbClr val="111827"/>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sz="2800" b="0" i="0" dirty="0">
                <a:solidFill>
                  <a:srgbClr val="111827"/>
                </a:solidFill>
                <a:effectLst/>
                <a:latin typeface="Times New Roman" panose="02020603050405020304" pitchFamily="18" charset="0"/>
                <a:cs typeface="Times New Roman" panose="02020603050405020304" pitchFamily="18" charset="0"/>
              </a:rPr>
              <a:t>A </a:t>
            </a:r>
            <a:r>
              <a:rPr lang="en-US" sz="2800" b="1" i="0" dirty="0">
                <a:solidFill>
                  <a:srgbClr val="111827"/>
                </a:solidFill>
                <a:effectLst/>
                <a:latin typeface="Times New Roman" panose="02020603050405020304" pitchFamily="18" charset="0"/>
                <a:cs typeface="Times New Roman" panose="02020603050405020304" pitchFamily="18" charset="0"/>
              </a:rPr>
              <a:t>smooth</a:t>
            </a:r>
            <a:r>
              <a:rPr lang="en-US" sz="2800" b="0" i="0" dirty="0">
                <a:solidFill>
                  <a:srgbClr val="111827"/>
                </a:solidFill>
                <a:effectLst/>
                <a:latin typeface="Times New Roman" panose="02020603050405020304" pitchFamily="18" charset="0"/>
                <a:cs typeface="Times New Roman" panose="02020603050405020304" pitchFamily="18" charset="0"/>
              </a:rPr>
              <a:t>, </a:t>
            </a:r>
            <a:r>
              <a:rPr lang="en-US" sz="2800" b="1" i="0" dirty="0">
                <a:solidFill>
                  <a:srgbClr val="111827"/>
                </a:solidFill>
                <a:effectLst/>
                <a:latin typeface="Times New Roman" panose="02020603050405020304" pitchFamily="18" charset="0"/>
                <a:cs typeface="Times New Roman" panose="02020603050405020304" pitchFamily="18" charset="0"/>
              </a:rPr>
              <a:t>regular</a:t>
            </a:r>
            <a:r>
              <a:rPr lang="en-US" sz="2800" b="0" i="0" dirty="0">
                <a:solidFill>
                  <a:srgbClr val="111827"/>
                </a:solidFill>
                <a:effectLst/>
                <a:latin typeface="Times New Roman" panose="02020603050405020304" pitchFamily="18" charset="0"/>
                <a:cs typeface="Times New Roman" panose="02020603050405020304" pitchFamily="18" charset="0"/>
              </a:rPr>
              <a:t>, </a:t>
            </a:r>
            <a:r>
              <a:rPr lang="en-US" sz="2800" b="1" i="0" dirty="0">
                <a:solidFill>
                  <a:srgbClr val="111827"/>
                </a:solidFill>
                <a:effectLst/>
                <a:latin typeface="Times New Roman" panose="02020603050405020304" pitchFamily="18" charset="0"/>
                <a:cs typeface="Times New Roman" panose="02020603050405020304" pitchFamily="18" charset="0"/>
              </a:rPr>
              <a:t>wave-like</a:t>
            </a:r>
            <a:r>
              <a:rPr lang="en-US" sz="2800" b="0" i="0" dirty="0">
                <a:solidFill>
                  <a:srgbClr val="111827"/>
                </a:solidFill>
                <a:effectLst/>
                <a:latin typeface="Times New Roman" panose="02020603050405020304" pitchFamily="18" charset="0"/>
                <a:cs typeface="Times New Roman" panose="02020603050405020304" pitchFamily="18" charset="0"/>
              </a:rPr>
              <a:t> pattern</a:t>
            </a:r>
          </a:p>
          <a:p>
            <a:pPr algn="l">
              <a:buFont typeface="Arial" panose="020B0604020202020204" pitchFamily="34" charset="0"/>
              <a:buChar char="•"/>
            </a:pPr>
            <a:r>
              <a:rPr lang="en-US" sz="2800" b="0" i="0" dirty="0">
                <a:solidFill>
                  <a:srgbClr val="111827"/>
                </a:solidFill>
                <a:effectLst/>
                <a:latin typeface="Times New Roman" panose="02020603050405020304" pitchFamily="18" charset="0"/>
                <a:cs typeface="Times New Roman" panose="02020603050405020304" pitchFamily="18" charset="0"/>
              </a:rPr>
              <a:t>Frequency of around </a:t>
            </a:r>
            <a:r>
              <a:rPr lang="en-US" sz="2800" b="1" i="0" dirty="0">
                <a:solidFill>
                  <a:srgbClr val="111827"/>
                </a:solidFill>
                <a:effectLst/>
                <a:latin typeface="Times New Roman" panose="02020603050405020304" pitchFamily="18" charset="0"/>
                <a:cs typeface="Times New Roman" panose="02020603050405020304" pitchFamily="18" charset="0"/>
              </a:rPr>
              <a:t>2-5 cycles</a:t>
            </a:r>
            <a:r>
              <a:rPr lang="en-US" sz="2800" b="0" i="0" dirty="0">
                <a:solidFill>
                  <a:srgbClr val="111827"/>
                </a:solidFill>
                <a:effectLst/>
                <a:latin typeface="Times New Roman" panose="02020603050405020304" pitchFamily="18" charset="0"/>
                <a:cs typeface="Times New Roman" panose="02020603050405020304" pitchFamily="18" charset="0"/>
              </a:rPr>
              <a:t> a </a:t>
            </a:r>
            <a:r>
              <a:rPr lang="en-US" sz="2800" b="1" i="0" dirty="0">
                <a:solidFill>
                  <a:srgbClr val="111827"/>
                </a:solidFill>
                <a:effectLst/>
                <a:latin typeface="Times New Roman" panose="02020603050405020304" pitchFamily="18" charset="0"/>
                <a:cs typeface="Times New Roman" panose="02020603050405020304" pitchFamily="18" charset="0"/>
              </a:rPr>
              <a:t>minute</a:t>
            </a:r>
            <a:endParaRPr lang="en-US" sz="2800" b="0" i="0" dirty="0">
              <a:solidFill>
                <a:srgbClr val="111827"/>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sz="2800" b="1" i="0" dirty="0">
                <a:solidFill>
                  <a:srgbClr val="111827"/>
                </a:solidFill>
                <a:effectLst/>
                <a:latin typeface="Times New Roman" panose="02020603050405020304" pitchFamily="18" charset="0"/>
                <a:cs typeface="Times New Roman" panose="02020603050405020304" pitchFamily="18" charset="0"/>
              </a:rPr>
              <a:t>Stable</a:t>
            </a:r>
            <a:r>
              <a:rPr lang="en-US" sz="2800" b="0" i="0" dirty="0">
                <a:solidFill>
                  <a:srgbClr val="111827"/>
                </a:solidFill>
                <a:effectLst/>
                <a:latin typeface="Times New Roman" panose="02020603050405020304" pitchFamily="18" charset="0"/>
                <a:cs typeface="Times New Roman" panose="02020603050405020304" pitchFamily="18" charset="0"/>
              </a:rPr>
              <a:t> </a:t>
            </a:r>
            <a:r>
              <a:rPr lang="en-US" sz="2800" b="1" i="0" dirty="0">
                <a:solidFill>
                  <a:srgbClr val="111827"/>
                </a:solidFill>
                <a:effectLst/>
                <a:latin typeface="Times New Roman" panose="02020603050405020304" pitchFamily="18" charset="0"/>
                <a:cs typeface="Times New Roman" panose="02020603050405020304" pitchFamily="18" charset="0"/>
              </a:rPr>
              <a:t>baseline</a:t>
            </a:r>
            <a:r>
              <a:rPr lang="en-US" sz="2800" b="0" i="0" dirty="0">
                <a:solidFill>
                  <a:srgbClr val="111827"/>
                </a:solidFill>
                <a:effectLst/>
                <a:latin typeface="Times New Roman" panose="02020603050405020304" pitchFamily="18" charset="0"/>
                <a:cs typeface="Times New Roman" panose="02020603050405020304" pitchFamily="18" charset="0"/>
              </a:rPr>
              <a:t> </a:t>
            </a:r>
            <a:r>
              <a:rPr lang="en-US" sz="2800" b="1" i="0" dirty="0">
                <a:solidFill>
                  <a:srgbClr val="111827"/>
                </a:solidFill>
                <a:effectLst/>
                <a:latin typeface="Times New Roman" panose="02020603050405020304" pitchFamily="18" charset="0"/>
                <a:cs typeface="Times New Roman" panose="02020603050405020304" pitchFamily="18" charset="0"/>
              </a:rPr>
              <a:t>rate</a:t>
            </a:r>
            <a:r>
              <a:rPr lang="en-US" sz="2800" b="0" i="0" dirty="0">
                <a:solidFill>
                  <a:srgbClr val="111827"/>
                </a:solidFill>
                <a:effectLst/>
                <a:latin typeface="Times New Roman" panose="02020603050405020304" pitchFamily="18" charset="0"/>
                <a:cs typeface="Times New Roman" panose="02020603050405020304" pitchFamily="18" charset="0"/>
              </a:rPr>
              <a:t> around 120-160 bpm</a:t>
            </a:r>
          </a:p>
          <a:p>
            <a:pPr algn="l">
              <a:buFont typeface="Arial" panose="020B0604020202020204" pitchFamily="34" charset="0"/>
              <a:buChar char="•"/>
            </a:pPr>
            <a:r>
              <a:rPr lang="en-US" sz="2800" b="1" i="0" dirty="0">
                <a:solidFill>
                  <a:srgbClr val="111827"/>
                </a:solidFill>
                <a:effectLst/>
                <a:latin typeface="Times New Roman" panose="02020603050405020304" pitchFamily="18" charset="0"/>
                <a:cs typeface="Times New Roman" panose="02020603050405020304" pitchFamily="18" charset="0"/>
              </a:rPr>
              <a:t>No</a:t>
            </a:r>
            <a:r>
              <a:rPr lang="en-US" sz="2800" b="0" i="0" dirty="0">
                <a:solidFill>
                  <a:srgbClr val="111827"/>
                </a:solidFill>
                <a:effectLst/>
                <a:latin typeface="Times New Roman" panose="02020603050405020304" pitchFamily="18" charset="0"/>
                <a:cs typeface="Times New Roman" panose="02020603050405020304" pitchFamily="18" charset="0"/>
              </a:rPr>
              <a:t> beat-to-beat variability</a:t>
            </a:r>
          </a:p>
          <a:p>
            <a:endParaRPr lang="en-US" dirty="0"/>
          </a:p>
        </p:txBody>
      </p:sp>
    </p:spTree>
    <p:extLst>
      <p:ext uri="{BB962C8B-B14F-4D97-AF65-F5344CB8AC3E}">
        <p14:creationId xmlns:p14="http://schemas.microsoft.com/office/powerpoint/2010/main" val="1279196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9EE1E-0A32-6A51-0C2F-3D7F36612DFC}"/>
              </a:ext>
            </a:extLst>
          </p:cNvPr>
          <p:cNvSpPr>
            <a:spLocks noGrp="1"/>
          </p:cNvSpPr>
          <p:nvPr>
            <p:ph type="title"/>
          </p:nvPr>
        </p:nvSpPr>
        <p:spPr>
          <a:xfrm>
            <a:off x="838200" y="365125"/>
            <a:ext cx="10515600" cy="1829435"/>
          </a:xfrm>
        </p:spPr>
        <p:txBody>
          <a:bodyPr>
            <a:normAutofit fontScale="90000"/>
          </a:bodyPr>
          <a:lstStyle/>
          <a:p>
            <a:pPr algn="ctr"/>
            <a:r>
              <a:rPr lang="en-US" b="1" dirty="0">
                <a:solidFill>
                  <a:srgbClr val="FF0000"/>
                </a:solidFill>
                <a:latin typeface="Times New Roman" panose="02020603050405020304" pitchFamily="18" charset="0"/>
                <a:cs typeface="Times New Roman" panose="02020603050405020304" pitchFamily="18" charset="0"/>
              </a:rPr>
              <a:t>Sinusoidal Pattern:</a:t>
            </a:r>
            <a:br>
              <a:rPr lang="en-US" b="1" dirty="0">
                <a:solidFill>
                  <a:srgbClr val="FF0000"/>
                </a:solidFill>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 regular, smooth, undulating signal, resembling a sine wave</a:t>
            </a:r>
            <a:endParaRPr lang="en-US" dirty="0"/>
          </a:p>
        </p:txBody>
      </p:sp>
      <p:pic>
        <p:nvPicPr>
          <p:cNvPr id="4" name="Picture 2" descr="CTG showing sinusoidal variability">
            <a:extLst>
              <a:ext uri="{FF2B5EF4-FFF2-40B4-BE49-F238E27FC236}">
                <a16:creationId xmlns:a16="http://schemas.microsoft.com/office/drawing/2014/main" id="{CFA35AC6-384C-3B12-95AF-FAB6A887278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8800" y="2672080"/>
            <a:ext cx="11165840" cy="3627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845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47A1F-4040-A9B4-C9B7-9268818A4198}"/>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Sinusoidal Pattern</a:t>
            </a:r>
            <a:endParaRPr lang="en-US" sz="6000" dirty="0">
              <a:solidFill>
                <a:srgbClr val="FF0000"/>
              </a:solidFill>
            </a:endParaRPr>
          </a:p>
        </p:txBody>
      </p:sp>
      <p:pic>
        <p:nvPicPr>
          <p:cNvPr id="4" name="Content Placeholder 3">
            <a:extLst>
              <a:ext uri="{FF2B5EF4-FFF2-40B4-BE49-F238E27FC236}">
                <a16:creationId xmlns:a16="http://schemas.microsoft.com/office/drawing/2014/main" id="{559E43C1-D68E-3FDB-495F-A38D7B92DD8D}"/>
              </a:ext>
            </a:extLst>
          </p:cNvPr>
          <p:cNvPicPr>
            <a:picLocks noGrp="1" noChangeAspect="1"/>
          </p:cNvPicPr>
          <p:nvPr>
            <p:ph idx="1"/>
          </p:nvPr>
        </p:nvPicPr>
        <p:blipFill>
          <a:blip r:embed="rId2"/>
          <a:stretch>
            <a:fillRect/>
          </a:stretch>
        </p:blipFill>
        <p:spPr>
          <a:xfrm>
            <a:off x="1696720" y="1825625"/>
            <a:ext cx="8920480" cy="4351338"/>
          </a:xfrm>
          <a:prstGeom prst="rect">
            <a:avLst/>
          </a:prstGeom>
        </p:spPr>
      </p:pic>
    </p:spTree>
    <p:extLst>
      <p:ext uri="{BB962C8B-B14F-4D97-AF65-F5344CB8AC3E}">
        <p14:creationId xmlns:p14="http://schemas.microsoft.com/office/powerpoint/2010/main" val="4074445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A569A-D37C-D2B1-5108-E150EA854438}"/>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Causes of Sinusoidal Pattern</a:t>
            </a:r>
            <a:endParaRPr lang="en-US" sz="6000" dirty="0"/>
          </a:p>
        </p:txBody>
      </p:sp>
      <p:sp>
        <p:nvSpPr>
          <p:cNvPr id="3" name="Content Placeholder 2">
            <a:extLst>
              <a:ext uri="{FF2B5EF4-FFF2-40B4-BE49-F238E27FC236}">
                <a16:creationId xmlns:a16="http://schemas.microsoft.com/office/drawing/2014/main" id="{FF2A2E66-3079-DD43-98E7-2394F2381BA0}"/>
              </a:ext>
            </a:extLst>
          </p:cNvPr>
          <p:cNvSpPr>
            <a:spLocks noGrp="1"/>
          </p:cNvSpPr>
          <p:nvPr>
            <p:ph idx="1"/>
          </p:nvPr>
        </p:nvSpPr>
        <p:spPr/>
        <p:txBody>
          <a:bodyPr/>
          <a:lstStyle/>
          <a:p>
            <a:r>
              <a:rPr lang="en-US" sz="2800" dirty="0">
                <a:solidFill>
                  <a:srgbClr val="111827"/>
                </a:solidFill>
                <a:latin typeface="Times New Roman" panose="02020603050405020304" pitchFamily="18" charset="0"/>
                <a:cs typeface="Times New Roman" panose="02020603050405020304" pitchFamily="18" charset="0"/>
              </a:rPr>
              <a:t>Sinusoidal pattern </a:t>
            </a:r>
            <a:r>
              <a:rPr lang="en-US" sz="2800" b="0" i="0" dirty="0">
                <a:solidFill>
                  <a:srgbClr val="111827"/>
                </a:solidFill>
                <a:effectLst/>
                <a:latin typeface="Times New Roman" panose="02020603050405020304" pitchFamily="18" charset="0"/>
                <a:cs typeface="Times New Roman" panose="02020603050405020304" pitchFamily="18" charset="0"/>
              </a:rPr>
              <a:t>is </a:t>
            </a:r>
            <a:r>
              <a:rPr lang="en-US" sz="2800" b="1" i="0" dirty="0">
                <a:solidFill>
                  <a:srgbClr val="111827"/>
                </a:solidFill>
                <a:effectLst/>
                <a:latin typeface="Times New Roman" panose="02020603050405020304" pitchFamily="18" charset="0"/>
                <a:cs typeface="Times New Roman" panose="02020603050405020304" pitchFamily="18" charset="0"/>
              </a:rPr>
              <a:t>very</a:t>
            </a:r>
            <a:r>
              <a:rPr lang="en-US" sz="2800" b="0" i="0" dirty="0">
                <a:solidFill>
                  <a:srgbClr val="111827"/>
                </a:solidFill>
                <a:effectLst/>
                <a:latin typeface="Times New Roman" panose="02020603050405020304" pitchFamily="18" charset="0"/>
                <a:cs typeface="Times New Roman" panose="02020603050405020304" pitchFamily="18" charset="0"/>
              </a:rPr>
              <a:t> </a:t>
            </a:r>
            <a:r>
              <a:rPr lang="en-US" sz="2800" b="1" i="0" dirty="0">
                <a:solidFill>
                  <a:srgbClr val="111827"/>
                </a:solidFill>
                <a:effectLst/>
                <a:latin typeface="Times New Roman" panose="02020603050405020304" pitchFamily="18" charset="0"/>
                <a:cs typeface="Times New Roman" panose="02020603050405020304" pitchFamily="18" charset="0"/>
              </a:rPr>
              <a:t>concerning </a:t>
            </a:r>
            <a:r>
              <a:rPr lang="en-US" sz="2800" b="0" i="0" dirty="0">
                <a:solidFill>
                  <a:srgbClr val="111827"/>
                </a:solidFill>
                <a:effectLst/>
                <a:latin typeface="Times New Roman" panose="02020603050405020304" pitchFamily="18" charset="0"/>
                <a:cs typeface="Times New Roman" panose="02020603050405020304" pitchFamily="18" charset="0"/>
              </a:rPr>
              <a:t>as it is associated with high rates of </a:t>
            </a:r>
            <a:r>
              <a:rPr lang="en-US" sz="2800" b="1" i="0" dirty="0">
                <a:solidFill>
                  <a:srgbClr val="111827"/>
                </a:solidFill>
                <a:effectLst/>
                <a:latin typeface="Times New Roman" panose="02020603050405020304" pitchFamily="18" charset="0"/>
                <a:cs typeface="Times New Roman" panose="02020603050405020304" pitchFamily="18" charset="0"/>
              </a:rPr>
              <a:t>fetal</a:t>
            </a:r>
            <a:r>
              <a:rPr lang="en-US" sz="2800" b="0" i="0" dirty="0">
                <a:solidFill>
                  <a:srgbClr val="111827"/>
                </a:solidFill>
                <a:effectLst/>
                <a:latin typeface="Times New Roman" panose="02020603050405020304" pitchFamily="18" charset="0"/>
                <a:cs typeface="Times New Roman" panose="02020603050405020304" pitchFamily="18" charset="0"/>
              </a:rPr>
              <a:t> </a:t>
            </a:r>
            <a:r>
              <a:rPr lang="en-US" sz="2800" b="1" i="0" dirty="0">
                <a:solidFill>
                  <a:srgbClr val="111827"/>
                </a:solidFill>
                <a:effectLst/>
                <a:latin typeface="Times New Roman" panose="02020603050405020304" pitchFamily="18" charset="0"/>
                <a:cs typeface="Times New Roman" panose="02020603050405020304" pitchFamily="18" charset="0"/>
              </a:rPr>
              <a:t>morbidity</a:t>
            </a:r>
            <a:r>
              <a:rPr lang="en-US" sz="2800" b="0" i="0" dirty="0">
                <a:solidFill>
                  <a:srgbClr val="111827"/>
                </a:solidFill>
                <a:effectLst/>
                <a:latin typeface="Times New Roman" panose="02020603050405020304" pitchFamily="18" charset="0"/>
                <a:cs typeface="Times New Roman" panose="02020603050405020304" pitchFamily="18" charset="0"/>
              </a:rPr>
              <a:t> and </a:t>
            </a:r>
            <a:r>
              <a:rPr lang="en-US" sz="2800" b="1" i="0" dirty="0">
                <a:solidFill>
                  <a:srgbClr val="111827"/>
                </a:solidFill>
                <a:effectLst/>
                <a:latin typeface="Times New Roman" panose="02020603050405020304" pitchFamily="18" charset="0"/>
                <a:cs typeface="Times New Roman" panose="02020603050405020304" pitchFamily="18" charset="0"/>
              </a:rPr>
              <a:t>mortality</a:t>
            </a:r>
          </a:p>
          <a:p>
            <a:pPr marL="0" indent="0">
              <a:buNone/>
            </a:pPr>
            <a:endParaRPr lang="en-US" sz="2800" dirty="0">
              <a:latin typeface="Times New Roman" panose="02020603050405020304" pitchFamily="18" charset="0"/>
              <a:cs typeface="Times New Roman" panose="02020603050405020304" pitchFamily="18" charset="0"/>
            </a:endParaRPr>
          </a:p>
          <a:p>
            <a:r>
              <a:rPr lang="en-US" sz="2800" b="1" u="sng" dirty="0">
                <a:latin typeface="Times New Roman" panose="02020603050405020304" pitchFamily="18" charset="0"/>
                <a:cs typeface="Times New Roman" panose="02020603050405020304" pitchFamily="18" charset="0"/>
              </a:rPr>
              <a:t>It occurs in association with:</a:t>
            </a:r>
          </a:p>
          <a:p>
            <a:r>
              <a:rPr lang="en-US" sz="2800" dirty="0">
                <a:latin typeface="Times New Roman" panose="02020603050405020304" pitchFamily="18" charset="0"/>
                <a:cs typeface="Times New Roman" panose="02020603050405020304" pitchFamily="18" charset="0"/>
              </a:rPr>
              <a:t>Severe fetal hypoxia</a:t>
            </a:r>
          </a:p>
          <a:p>
            <a:r>
              <a:rPr lang="en-US" sz="2800" dirty="0">
                <a:latin typeface="Times New Roman" panose="02020603050405020304" pitchFamily="18" charset="0"/>
                <a:cs typeface="Times New Roman" panose="02020603050405020304" pitchFamily="18" charset="0"/>
              </a:rPr>
              <a:t>Severe fetal anemia </a:t>
            </a:r>
          </a:p>
          <a:p>
            <a:r>
              <a:rPr lang="en-US" sz="2800" dirty="0">
                <a:latin typeface="Times New Roman" panose="02020603050405020304" pitchFamily="18" charset="0"/>
                <a:cs typeface="Times New Roman" panose="02020603050405020304" pitchFamily="18" charset="0"/>
              </a:rPr>
              <a:t>Fetal-maternal hemorrhage</a:t>
            </a:r>
          </a:p>
          <a:p>
            <a:r>
              <a:rPr lang="en-US" sz="2800" dirty="0">
                <a:latin typeface="Times New Roman" panose="02020603050405020304" pitchFamily="18" charset="0"/>
                <a:cs typeface="Times New Roman" panose="02020603050405020304" pitchFamily="18" charset="0"/>
              </a:rPr>
              <a:t>Ruptured vasa previa </a:t>
            </a:r>
          </a:p>
          <a:p>
            <a:endParaRPr lang="en-US" dirty="0"/>
          </a:p>
        </p:txBody>
      </p:sp>
    </p:spTree>
    <p:extLst>
      <p:ext uri="{BB962C8B-B14F-4D97-AF65-F5344CB8AC3E}">
        <p14:creationId xmlns:p14="http://schemas.microsoft.com/office/powerpoint/2010/main" val="1183898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A056A-5714-BE6E-C29B-AEFDB64AD1D2}"/>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Accelerations</a:t>
            </a:r>
            <a:endParaRPr lang="en-US" sz="6000" dirty="0"/>
          </a:p>
        </p:txBody>
      </p:sp>
      <p:sp>
        <p:nvSpPr>
          <p:cNvPr id="3" name="Content Placeholder 2">
            <a:extLst>
              <a:ext uri="{FF2B5EF4-FFF2-40B4-BE49-F238E27FC236}">
                <a16:creationId xmlns:a16="http://schemas.microsoft.com/office/drawing/2014/main" id="{E619E2EE-F3C4-9CD3-4D79-B3984448F460}"/>
              </a:ext>
            </a:extLst>
          </p:cNvPr>
          <p:cNvSpPr>
            <a:spLocks noGrp="1"/>
          </p:cNvSpPr>
          <p:nvPr>
            <p:ph idx="1"/>
          </p:nvPr>
        </p:nvSpPr>
        <p:spPr>
          <a:xfrm>
            <a:off x="838200" y="1825624"/>
            <a:ext cx="10515600" cy="4849495"/>
          </a:xfrm>
        </p:spPr>
        <p:txBody>
          <a:bodyPr>
            <a:normAutofit fontScale="92500" lnSpcReduction="20000"/>
          </a:bodyPr>
          <a:lstStyle/>
          <a:p>
            <a:pPr algn="l"/>
            <a:r>
              <a:rPr lang="en-US" b="1" i="0" dirty="0">
                <a:solidFill>
                  <a:schemeClr val="tx1">
                    <a:lumMod val="95000"/>
                    <a:lumOff val="5000"/>
                  </a:schemeClr>
                </a:solidFill>
                <a:effectLst/>
                <a:latin typeface="Times New Roman" panose="02020603050405020304" pitchFamily="18" charset="0"/>
                <a:cs typeface="Times New Roman" panose="02020603050405020304" pitchFamily="18" charset="0"/>
              </a:rPr>
              <a:t>Accelerations</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 are an </a:t>
            </a:r>
            <a:r>
              <a:rPr lang="en-US" b="1" i="0" dirty="0">
                <a:solidFill>
                  <a:schemeClr val="tx1">
                    <a:lumMod val="95000"/>
                    <a:lumOff val="5000"/>
                  </a:schemeClr>
                </a:solidFill>
                <a:effectLst/>
                <a:latin typeface="Times New Roman" panose="02020603050405020304" pitchFamily="18" charset="0"/>
                <a:cs typeface="Times New Roman" panose="02020603050405020304" pitchFamily="18" charset="0"/>
              </a:rPr>
              <a:t>abrupt</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b="1" i="0" dirty="0">
                <a:solidFill>
                  <a:schemeClr val="tx1">
                    <a:lumMod val="95000"/>
                    <a:lumOff val="5000"/>
                  </a:schemeClr>
                </a:solidFill>
                <a:effectLst/>
                <a:latin typeface="Times New Roman" panose="02020603050405020304" pitchFamily="18" charset="0"/>
                <a:cs typeface="Times New Roman" panose="02020603050405020304" pitchFamily="18" charset="0"/>
              </a:rPr>
              <a:t>increase</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 in the baseline fetal heart rate of greater than 15 bpm for greater than 15 seconds.</a:t>
            </a:r>
          </a:p>
          <a:p>
            <a:pPr marL="0" indent="0" algn="l">
              <a:buNone/>
            </a:pPr>
            <a:endPar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pPr algn="l"/>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The presence of accelerations is </a:t>
            </a:r>
            <a:r>
              <a:rPr lang="en-US" b="1" i="0" dirty="0">
                <a:solidFill>
                  <a:schemeClr val="tx1">
                    <a:lumMod val="95000"/>
                    <a:lumOff val="5000"/>
                  </a:schemeClr>
                </a:solidFill>
                <a:effectLst/>
                <a:latin typeface="Times New Roman" panose="02020603050405020304" pitchFamily="18" charset="0"/>
                <a:cs typeface="Times New Roman" panose="02020603050405020304" pitchFamily="18" charset="0"/>
              </a:rPr>
              <a:t>reassuring</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 It indicates a neurologically responsive fetus without hypoxia/acidosis.</a:t>
            </a:r>
          </a:p>
          <a:p>
            <a:pPr marL="0" indent="0" algn="l">
              <a:buNone/>
            </a:pPr>
            <a:endPar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pPr algn="l"/>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The </a:t>
            </a:r>
            <a:r>
              <a:rPr lang="en-US" b="1" i="0" dirty="0">
                <a:solidFill>
                  <a:schemeClr val="tx1">
                    <a:lumMod val="95000"/>
                    <a:lumOff val="5000"/>
                  </a:schemeClr>
                </a:solidFill>
                <a:effectLst/>
                <a:latin typeface="Times New Roman" panose="02020603050405020304" pitchFamily="18" charset="0"/>
                <a:cs typeface="Times New Roman" panose="02020603050405020304" pitchFamily="18" charset="0"/>
              </a:rPr>
              <a:t>absence</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 of </a:t>
            </a:r>
            <a:r>
              <a:rPr lang="en-US" b="1" i="0" dirty="0">
                <a:solidFill>
                  <a:schemeClr val="tx1">
                    <a:lumMod val="95000"/>
                    <a:lumOff val="5000"/>
                  </a:schemeClr>
                </a:solidFill>
                <a:effectLst/>
                <a:latin typeface="Times New Roman" panose="02020603050405020304" pitchFamily="18" charset="0"/>
                <a:cs typeface="Times New Roman" panose="02020603050405020304" pitchFamily="18" charset="0"/>
              </a:rPr>
              <a:t>accelerations</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 with an otherwise normal CTG is of uncertain significance.</a:t>
            </a:r>
          </a:p>
          <a:p>
            <a:pPr algn="l"/>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algn="l"/>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Adequate accelerations are defined as:</a:t>
            </a:r>
          </a:p>
          <a:p>
            <a:pPr algn="l">
              <a:buFont typeface="Arial" panose="020B0604020202020204" pitchFamily="34" charset="0"/>
              <a:buChar char="•"/>
            </a:pP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&lt;32 weeks' : </a:t>
            </a:r>
            <a:r>
              <a:rPr lang="en-US" b="0" i="0" u="sng" dirty="0">
                <a:solidFill>
                  <a:schemeClr val="tx1">
                    <a:lumMod val="95000"/>
                    <a:lumOff val="5000"/>
                  </a:schemeClr>
                </a:solidFill>
                <a:effectLst/>
                <a:latin typeface="Times New Roman" panose="02020603050405020304" pitchFamily="18" charset="0"/>
                <a:cs typeface="Times New Roman" panose="02020603050405020304" pitchFamily="18" charset="0"/>
              </a:rPr>
              <a:t>&gt;</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10 </a:t>
            </a:r>
            <a:r>
              <a:rPr lang="en-US" b="0" i="0" dirty="0" err="1">
                <a:solidFill>
                  <a:schemeClr val="tx1">
                    <a:lumMod val="95000"/>
                    <a:lumOff val="5000"/>
                  </a:schemeClr>
                </a:solidFill>
                <a:effectLst/>
                <a:latin typeface="Times New Roman" panose="02020603050405020304" pitchFamily="18" charset="0"/>
                <a:cs typeface="Times New Roman" panose="02020603050405020304" pitchFamily="18" charset="0"/>
              </a:rPr>
              <a:t>BPMabove</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 baseline for </a:t>
            </a:r>
            <a:r>
              <a:rPr lang="en-US" b="0" i="0" u="sng" dirty="0">
                <a:solidFill>
                  <a:schemeClr val="tx1">
                    <a:lumMod val="95000"/>
                    <a:lumOff val="5000"/>
                  </a:schemeClr>
                </a:solidFill>
                <a:effectLst/>
                <a:latin typeface="Times New Roman" panose="02020603050405020304" pitchFamily="18" charset="0"/>
                <a:cs typeface="Times New Roman" panose="02020603050405020304" pitchFamily="18" charset="0"/>
              </a:rPr>
              <a:t>&gt;</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10 seconds </a:t>
            </a:r>
          </a:p>
          <a:p>
            <a:pPr algn="l">
              <a:buFont typeface="Arial" panose="020B0604020202020204" pitchFamily="34" charset="0"/>
              <a:buChar char="•"/>
            </a:pP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&gt;32 weeks' : </a:t>
            </a:r>
            <a:r>
              <a:rPr lang="en-US" b="0" i="0" u="sng" dirty="0">
                <a:solidFill>
                  <a:schemeClr val="tx1">
                    <a:lumMod val="95000"/>
                    <a:lumOff val="5000"/>
                  </a:schemeClr>
                </a:solidFill>
                <a:effectLst/>
                <a:latin typeface="Times New Roman" panose="02020603050405020304" pitchFamily="18" charset="0"/>
                <a:cs typeface="Times New Roman" panose="02020603050405020304" pitchFamily="18" charset="0"/>
              </a:rPr>
              <a:t>&gt;</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15 BPM above baseline for </a:t>
            </a:r>
            <a:r>
              <a:rPr lang="en-US" b="0" i="0" u="sng" dirty="0">
                <a:solidFill>
                  <a:schemeClr val="tx1">
                    <a:lumMod val="95000"/>
                    <a:lumOff val="5000"/>
                  </a:schemeClr>
                </a:solidFill>
                <a:effectLst/>
                <a:latin typeface="Times New Roman" panose="02020603050405020304" pitchFamily="18" charset="0"/>
                <a:cs typeface="Times New Roman" panose="02020603050405020304" pitchFamily="18" charset="0"/>
              </a:rPr>
              <a:t>&gt;</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 15 seconds</a:t>
            </a:r>
          </a:p>
          <a:p>
            <a:endParaRPr lang="en-US" dirty="0"/>
          </a:p>
        </p:txBody>
      </p:sp>
    </p:spTree>
    <p:extLst>
      <p:ext uri="{BB962C8B-B14F-4D97-AF65-F5344CB8AC3E}">
        <p14:creationId xmlns:p14="http://schemas.microsoft.com/office/powerpoint/2010/main" val="4660177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CF12D-E6E0-4C8B-E44A-DEC4FF5E44A1}"/>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Accelerations</a:t>
            </a:r>
            <a:endParaRPr lang="en-US" sz="6000" dirty="0"/>
          </a:p>
        </p:txBody>
      </p:sp>
      <p:pic>
        <p:nvPicPr>
          <p:cNvPr id="4" name="Content Placeholder 3">
            <a:extLst>
              <a:ext uri="{FF2B5EF4-FFF2-40B4-BE49-F238E27FC236}">
                <a16:creationId xmlns:a16="http://schemas.microsoft.com/office/drawing/2014/main" id="{9FA18839-D8C3-8FA0-E341-B64E09F56351}"/>
              </a:ext>
            </a:extLst>
          </p:cNvPr>
          <p:cNvPicPr>
            <a:picLocks noGrp="1" noChangeAspect="1"/>
          </p:cNvPicPr>
          <p:nvPr>
            <p:ph idx="1"/>
          </p:nvPr>
        </p:nvPicPr>
        <p:blipFill>
          <a:blip r:embed="rId2"/>
          <a:stretch>
            <a:fillRect/>
          </a:stretch>
        </p:blipFill>
        <p:spPr>
          <a:xfrm>
            <a:off x="1036320" y="2174240"/>
            <a:ext cx="10088880" cy="3992880"/>
          </a:xfrm>
          <a:prstGeom prst="rect">
            <a:avLst/>
          </a:prstGeom>
        </p:spPr>
      </p:pic>
    </p:spTree>
    <p:extLst>
      <p:ext uri="{BB962C8B-B14F-4D97-AF65-F5344CB8AC3E}">
        <p14:creationId xmlns:p14="http://schemas.microsoft.com/office/powerpoint/2010/main" val="33310034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7375E-7EAC-D081-9D34-1D33E829DCCB}"/>
              </a:ext>
            </a:extLst>
          </p:cNvPr>
          <p:cNvSpPr>
            <a:spLocks noGrp="1"/>
          </p:cNvSpPr>
          <p:nvPr>
            <p:ph type="title"/>
          </p:nvPr>
        </p:nvSpPr>
        <p:spPr>
          <a:xfrm>
            <a:off x="838200" y="213361"/>
            <a:ext cx="10515600" cy="1280159"/>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Remember</a:t>
            </a:r>
          </a:p>
        </p:txBody>
      </p:sp>
      <p:sp>
        <p:nvSpPr>
          <p:cNvPr id="3" name="Content Placeholder 2">
            <a:extLst>
              <a:ext uri="{FF2B5EF4-FFF2-40B4-BE49-F238E27FC236}">
                <a16:creationId xmlns:a16="http://schemas.microsoft.com/office/drawing/2014/main" id="{7FC5B842-F966-3CC4-AB87-7537B9ACC08A}"/>
              </a:ext>
            </a:extLst>
          </p:cNvPr>
          <p:cNvSpPr>
            <a:spLocks noGrp="1"/>
          </p:cNvSpPr>
          <p:nvPr>
            <p:ph idx="1"/>
          </p:nvPr>
        </p:nvSpPr>
        <p:spPr>
          <a:xfrm>
            <a:off x="838200" y="1825624"/>
            <a:ext cx="10515600" cy="4819015"/>
          </a:xfrm>
        </p:spPr>
        <p:txBody>
          <a:bodyPr>
            <a:normAutofit/>
          </a:bodyPr>
          <a:lstStyle/>
          <a:p>
            <a:r>
              <a:rPr lang="en-US" sz="3200" dirty="0">
                <a:latin typeface="Times New Roman" panose="02020603050405020304" pitchFamily="18" charset="0"/>
                <a:cs typeface="Times New Roman" panose="02020603050405020304" pitchFamily="18" charset="0"/>
              </a:rPr>
              <a:t>Uterine hyper-contractility is the most frequent cause of a pathological CTG </a:t>
            </a:r>
          </a:p>
          <a:p>
            <a:r>
              <a:rPr lang="en-US" sz="3200" dirty="0">
                <a:latin typeface="Times New Roman" panose="02020603050405020304" pitchFamily="18" charset="0"/>
                <a:cs typeface="Times New Roman" panose="02020603050405020304" pitchFamily="18" charset="0"/>
              </a:rPr>
              <a:t>Baseline and variability are the most important features on a CTG – they are indicative of hypoxia.</a:t>
            </a:r>
          </a:p>
          <a:p>
            <a:r>
              <a:rPr lang="en-US" sz="3200" dirty="0">
                <a:latin typeface="Times New Roman" panose="02020603050405020304" pitchFamily="18" charset="0"/>
                <a:cs typeface="Times New Roman" panose="02020603050405020304" pitchFamily="18" charset="0"/>
              </a:rPr>
              <a:t> Remember a fetus will protect its heart muscle as a priority…….the other organs and the brain will suffer the hypoxia first.</a:t>
            </a:r>
          </a:p>
          <a:p>
            <a:r>
              <a:rPr lang="en-US" sz="3200" dirty="0">
                <a:latin typeface="Times New Roman" panose="02020603050405020304" pitchFamily="18" charset="0"/>
                <a:cs typeface="Times New Roman" panose="02020603050405020304" pitchFamily="18" charset="0"/>
              </a:rPr>
              <a:t>Interpret the CTG in the full clinical context and understanding of the fetal reserve.</a:t>
            </a:r>
          </a:p>
        </p:txBody>
      </p:sp>
    </p:spTree>
    <p:extLst>
      <p:ext uri="{BB962C8B-B14F-4D97-AF65-F5344CB8AC3E}">
        <p14:creationId xmlns:p14="http://schemas.microsoft.com/office/powerpoint/2010/main" val="24861016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F7BE7-731F-4854-7FCC-89AE2D00CFF7}"/>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Decelerations</a:t>
            </a:r>
            <a:endParaRPr lang="en-US" sz="6000" dirty="0"/>
          </a:p>
        </p:txBody>
      </p:sp>
      <p:sp>
        <p:nvSpPr>
          <p:cNvPr id="3" name="Content Placeholder 2">
            <a:extLst>
              <a:ext uri="{FF2B5EF4-FFF2-40B4-BE49-F238E27FC236}">
                <a16:creationId xmlns:a16="http://schemas.microsoft.com/office/drawing/2014/main" id="{536CF56D-1A90-53C0-A351-10D99055FD14}"/>
              </a:ext>
            </a:extLst>
          </p:cNvPr>
          <p:cNvSpPr>
            <a:spLocks noGrp="1"/>
          </p:cNvSpPr>
          <p:nvPr>
            <p:ph idx="1"/>
          </p:nvPr>
        </p:nvSpPr>
        <p:spPr>
          <a:xfrm>
            <a:off x="838200" y="1825624"/>
            <a:ext cx="10515600" cy="4747895"/>
          </a:xfrm>
        </p:spPr>
        <p:txBody>
          <a:bodyPr/>
          <a:lstStyle/>
          <a:p>
            <a:r>
              <a:rPr lang="en-US" sz="3600" dirty="0">
                <a:solidFill>
                  <a:schemeClr val="tx1">
                    <a:lumMod val="75000"/>
                    <a:lumOff val="25000"/>
                  </a:schemeClr>
                </a:solidFill>
                <a:latin typeface="Times New Roman" panose="02020603050405020304" pitchFamily="18" charset="0"/>
                <a:cs typeface="Times New Roman" panose="02020603050405020304" pitchFamily="18" charset="0"/>
              </a:rPr>
              <a:t>Decelerations are an abrupt decrease in the baseline fetal heart rate of greater than 15 bpm for greater than 15 seconds.</a:t>
            </a:r>
          </a:p>
          <a:p>
            <a:endParaRPr lang="en-US" sz="3600" dirty="0">
              <a:solidFill>
                <a:schemeClr val="tx1">
                  <a:lumMod val="75000"/>
                  <a:lumOff val="25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600" b="1" dirty="0">
                <a:solidFill>
                  <a:srgbClr val="7030A0"/>
                </a:solidFill>
                <a:latin typeface="Times New Roman" panose="02020603050405020304" pitchFamily="18" charset="0"/>
                <a:cs typeface="Times New Roman" panose="02020603050405020304" pitchFamily="18" charset="0"/>
              </a:rPr>
              <a:t>Early ( Type 1)</a:t>
            </a:r>
          </a:p>
          <a:p>
            <a:pPr>
              <a:buFont typeface="Wingdings" panose="05000000000000000000" pitchFamily="2" charset="2"/>
              <a:buChar char="Ø"/>
            </a:pPr>
            <a:r>
              <a:rPr lang="en-US" sz="3600" b="1" dirty="0">
                <a:solidFill>
                  <a:srgbClr val="7030A0"/>
                </a:solidFill>
                <a:latin typeface="Times New Roman" panose="02020603050405020304" pitchFamily="18" charset="0"/>
                <a:cs typeface="Times New Roman" panose="02020603050405020304" pitchFamily="18" charset="0"/>
              </a:rPr>
              <a:t>Late (Type 2)</a:t>
            </a:r>
          </a:p>
          <a:p>
            <a:pPr>
              <a:buFont typeface="Wingdings" panose="05000000000000000000" pitchFamily="2" charset="2"/>
              <a:buChar char="Ø"/>
            </a:pPr>
            <a:r>
              <a:rPr lang="en-US" sz="3600" b="1" dirty="0">
                <a:solidFill>
                  <a:srgbClr val="7030A0"/>
                </a:solidFill>
                <a:latin typeface="Times New Roman" panose="02020603050405020304" pitchFamily="18" charset="0"/>
                <a:cs typeface="Times New Roman" panose="02020603050405020304" pitchFamily="18" charset="0"/>
              </a:rPr>
              <a:t>Variable (Type 3)</a:t>
            </a:r>
          </a:p>
          <a:p>
            <a:endParaRPr lang="en-US" dirty="0"/>
          </a:p>
        </p:txBody>
      </p:sp>
    </p:spTree>
    <p:extLst>
      <p:ext uri="{BB962C8B-B14F-4D97-AF65-F5344CB8AC3E}">
        <p14:creationId xmlns:p14="http://schemas.microsoft.com/office/powerpoint/2010/main" val="12511980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19E02-CBB0-E82A-18C2-879E48B0AF33}"/>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Early decelerations</a:t>
            </a:r>
            <a:endParaRPr lang="en-US" sz="6000" b="1" dirty="0"/>
          </a:p>
        </p:txBody>
      </p:sp>
      <p:sp>
        <p:nvSpPr>
          <p:cNvPr id="3" name="Content Placeholder 2">
            <a:extLst>
              <a:ext uri="{FF2B5EF4-FFF2-40B4-BE49-F238E27FC236}">
                <a16:creationId xmlns:a16="http://schemas.microsoft.com/office/drawing/2014/main" id="{BA82EFB7-22FA-E2D3-5EFF-8BA343DBA473}"/>
              </a:ext>
            </a:extLst>
          </p:cNvPr>
          <p:cNvSpPr>
            <a:spLocks noGrp="1"/>
          </p:cNvSpPr>
          <p:nvPr>
            <p:ph idx="1"/>
          </p:nvPr>
        </p:nvSpPr>
        <p:spPr/>
        <p:txBody>
          <a:bodyPr>
            <a:normAutofit lnSpcReduction="10000"/>
          </a:bodyPr>
          <a:lstStyle/>
          <a:p>
            <a:r>
              <a:rPr lang="en-US" sz="2800" b="1" dirty="0">
                <a:latin typeface="Times New Roman" panose="02020603050405020304" pitchFamily="18" charset="0"/>
                <a:cs typeface="Times New Roman" panose="02020603050405020304" pitchFamily="18" charset="0"/>
              </a:rPr>
              <a:t>Cause</a:t>
            </a:r>
            <a:r>
              <a:rPr lang="en-US" sz="2800" dirty="0">
                <a:latin typeface="Times New Roman" panose="02020603050405020304" pitchFamily="18" charset="0"/>
                <a:cs typeface="Times New Roman" panose="02020603050405020304" pitchFamily="18" charset="0"/>
              </a:rPr>
              <a:t>: </a:t>
            </a:r>
            <a:r>
              <a:rPr lang="en-US" sz="2800" b="1" dirty="0">
                <a:solidFill>
                  <a:srgbClr val="7030A0"/>
                </a:solidFill>
                <a:latin typeface="Times New Roman" panose="02020603050405020304" pitchFamily="18" charset="0"/>
                <a:cs typeface="Times New Roman" panose="02020603050405020304" pitchFamily="18" charset="0"/>
              </a:rPr>
              <a:t>Head Compression</a:t>
            </a:r>
          </a:p>
          <a:p>
            <a:pPr marL="0" indent="0">
              <a:buNone/>
            </a:pPr>
            <a:endParaRPr lang="en-US" sz="2800" dirty="0">
              <a:latin typeface="Times New Roman" panose="02020603050405020304" pitchFamily="18" charset="0"/>
              <a:cs typeface="Times New Roman" panose="02020603050405020304" pitchFamily="18" charset="0"/>
            </a:endParaRPr>
          </a:p>
          <a:p>
            <a:pPr>
              <a:buFontTx/>
              <a:buChar char="-"/>
            </a:pP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Gradual decrease in the FHR and return to   baseline associated with uterine contraction.</a:t>
            </a:r>
          </a:p>
          <a:p>
            <a:pPr>
              <a:buFontTx/>
              <a:buChar char="-"/>
            </a:pPr>
            <a:r>
              <a:rPr lang="en-US" sz="2800" b="0" i="0" dirty="0">
                <a:solidFill>
                  <a:schemeClr val="tx1">
                    <a:lumMod val="95000"/>
                    <a:lumOff val="5000"/>
                  </a:schemeClr>
                </a:solidFill>
                <a:effectLst/>
                <a:latin typeface="Times New Roman" panose="02020603050405020304" pitchFamily="18" charset="0"/>
                <a:cs typeface="Times New Roman" panose="02020603050405020304" pitchFamily="18" charset="0"/>
              </a:rPr>
              <a:t>Early decelerations are shallow, short-lasting, have normal variability, and are coincident with uterine contraction.</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a:buFontTx/>
              <a:buChar char="-"/>
            </a:pP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The onset, nadir, and recovery of the decelerations coincide with the beginning, peak, and ending of the contraction.</a:t>
            </a:r>
          </a:p>
          <a:p>
            <a:pPr>
              <a:buFontTx/>
              <a:buChar char="-"/>
            </a:pPr>
            <a:r>
              <a:rPr lang="en-US" sz="2800" b="0" i="0" dirty="0">
                <a:solidFill>
                  <a:schemeClr val="tx1">
                    <a:lumMod val="95000"/>
                    <a:lumOff val="5000"/>
                  </a:schemeClr>
                </a:solidFill>
                <a:effectLst/>
                <a:latin typeface="Times New Roman" panose="02020603050405020304" pitchFamily="18" charset="0"/>
                <a:cs typeface="Times New Roman" panose="02020603050405020304" pitchFamily="18" charset="0"/>
              </a:rPr>
              <a:t>This type of deceleration is not pathological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and do not indicate fetal hypoxia/acidosis. </a:t>
            </a:r>
          </a:p>
          <a:p>
            <a:endParaRPr lang="en-US" dirty="0"/>
          </a:p>
        </p:txBody>
      </p:sp>
    </p:spTree>
    <p:extLst>
      <p:ext uri="{BB962C8B-B14F-4D97-AF65-F5344CB8AC3E}">
        <p14:creationId xmlns:p14="http://schemas.microsoft.com/office/powerpoint/2010/main" val="3493647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C24F1-E94C-8F09-85E5-5D5A5BA299D2}"/>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Early decelerations</a:t>
            </a:r>
            <a:endParaRPr lang="en-US" sz="6000" dirty="0"/>
          </a:p>
        </p:txBody>
      </p:sp>
      <p:pic>
        <p:nvPicPr>
          <p:cNvPr id="4" name="Content Placeholder 4">
            <a:extLst>
              <a:ext uri="{FF2B5EF4-FFF2-40B4-BE49-F238E27FC236}">
                <a16:creationId xmlns:a16="http://schemas.microsoft.com/office/drawing/2014/main" id="{1552586E-7154-0C13-BAA8-44D3D4C4FF28}"/>
              </a:ext>
            </a:extLst>
          </p:cNvPr>
          <p:cNvPicPr>
            <a:picLocks noGrp="1" noChangeAspect="1"/>
          </p:cNvPicPr>
          <p:nvPr>
            <p:ph idx="1"/>
          </p:nvPr>
        </p:nvPicPr>
        <p:blipFill>
          <a:blip r:embed="rId2"/>
          <a:stretch>
            <a:fillRect/>
          </a:stretch>
        </p:blipFill>
        <p:spPr>
          <a:xfrm>
            <a:off x="1425388" y="1825625"/>
            <a:ext cx="9341223" cy="4351338"/>
          </a:xfrm>
          <a:prstGeom prst="rect">
            <a:avLst/>
          </a:prstGeom>
        </p:spPr>
      </p:pic>
    </p:spTree>
    <p:extLst>
      <p:ext uri="{BB962C8B-B14F-4D97-AF65-F5344CB8AC3E}">
        <p14:creationId xmlns:p14="http://schemas.microsoft.com/office/powerpoint/2010/main" val="1681400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66E29-3D9A-6C64-FADD-20E400B45FC7}"/>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Late decelerations</a:t>
            </a:r>
            <a:endParaRPr lang="en-US" sz="6000" dirty="0"/>
          </a:p>
        </p:txBody>
      </p:sp>
      <p:sp>
        <p:nvSpPr>
          <p:cNvPr id="3" name="Content Placeholder 2">
            <a:extLst>
              <a:ext uri="{FF2B5EF4-FFF2-40B4-BE49-F238E27FC236}">
                <a16:creationId xmlns:a16="http://schemas.microsoft.com/office/drawing/2014/main" id="{2B02A355-3BD1-12C3-CE0B-50F14091AE45}"/>
              </a:ext>
            </a:extLst>
          </p:cNvPr>
          <p:cNvSpPr>
            <a:spLocks noGrp="1"/>
          </p:cNvSpPr>
          <p:nvPr>
            <p:ph idx="1"/>
          </p:nvPr>
        </p:nvSpPr>
        <p:spPr>
          <a:xfrm>
            <a:off x="711200" y="1825624"/>
            <a:ext cx="11013440" cy="4900295"/>
          </a:xfrm>
        </p:spPr>
        <p:txBody>
          <a:bodyPr>
            <a:normAutofit lnSpcReduction="10000"/>
          </a:bodyPr>
          <a:lstStyle/>
          <a:p>
            <a:r>
              <a:rPr lang="en-US" sz="3200" b="1" dirty="0">
                <a:latin typeface="Times New Roman" panose="02020603050405020304" pitchFamily="18" charset="0"/>
                <a:cs typeface="Times New Roman" panose="02020603050405020304" pitchFamily="18" charset="0"/>
              </a:rPr>
              <a:t>Cause</a:t>
            </a:r>
            <a:r>
              <a:rPr lang="en-US" sz="3200" dirty="0">
                <a:latin typeface="Times New Roman" panose="02020603050405020304" pitchFamily="18" charset="0"/>
                <a:cs typeface="Times New Roman" panose="02020603050405020304" pitchFamily="18" charset="0"/>
              </a:rPr>
              <a:t>: </a:t>
            </a:r>
            <a:r>
              <a:rPr lang="en-US" sz="3200" b="1" dirty="0">
                <a:solidFill>
                  <a:srgbClr val="7030A0"/>
                </a:solidFill>
                <a:latin typeface="Times New Roman" panose="02020603050405020304" pitchFamily="18" charset="0"/>
                <a:cs typeface="Times New Roman" panose="02020603050405020304" pitchFamily="18" charset="0"/>
              </a:rPr>
              <a:t>Uteroplacental Insufficiency</a:t>
            </a:r>
          </a:p>
          <a:p>
            <a:r>
              <a:rPr lang="en-US" sz="2000" b="0" i="0" dirty="0">
                <a:solidFill>
                  <a:srgbClr val="666666"/>
                </a:solidFill>
                <a:effectLst/>
                <a:latin typeface="mr-eaves-sans"/>
              </a:rPr>
              <a:t> </a:t>
            </a:r>
            <a:r>
              <a:rPr lang="en-US" i="0" dirty="0">
                <a:solidFill>
                  <a:schemeClr val="tx1">
                    <a:lumMod val="95000"/>
                    <a:lumOff val="5000"/>
                  </a:schemeClr>
                </a:solidFill>
                <a:effectLst/>
                <a:latin typeface="Times New Roman" panose="02020603050405020304" pitchFamily="18" charset="0"/>
                <a:cs typeface="Times New Roman" panose="02020603050405020304" pitchFamily="18" charset="0"/>
              </a:rPr>
              <a:t>Late decelerations </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are</a:t>
            </a:r>
            <a:r>
              <a:rPr lang="en-US" b="0" i="0" dirty="0">
                <a:solidFill>
                  <a:srgbClr val="7030A0"/>
                </a:solidFill>
                <a:effectLst/>
                <a:latin typeface="Times New Roman" panose="02020603050405020304" pitchFamily="18" charset="0"/>
                <a:cs typeface="Times New Roman" panose="02020603050405020304" pitchFamily="18" charset="0"/>
              </a:rPr>
              <a:t> U-shaped </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with reduced variability, start more than 20 s after the onset of uterine contraction with a gradual onset with &gt;30 s to nadir, have a nadir after the acme (the highest point) of contraction, and return to baseline gradually with &gt;30 s from nadir to baseline</a:t>
            </a: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i="0" dirty="0">
                <a:solidFill>
                  <a:schemeClr val="tx1">
                    <a:lumMod val="95000"/>
                    <a:lumOff val="5000"/>
                  </a:schemeClr>
                </a:solidFill>
                <a:effectLst/>
                <a:latin typeface="Times New Roman" panose="02020603050405020304" pitchFamily="18" charset="0"/>
                <a:cs typeface="Times New Roman" panose="02020603050405020304" pitchFamily="18" charset="0"/>
              </a:rPr>
              <a:t>Late decelerations begin at the peak of the uterine contraction and recover after the contraction ends.</a:t>
            </a:r>
          </a:p>
          <a:p>
            <a:r>
              <a:rPr lang="en-US" b="1" i="0" dirty="0">
                <a:solidFill>
                  <a:schemeClr val="tx1">
                    <a:lumMod val="95000"/>
                    <a:lumOff val="5000"/>
                  </a:schemeClr>
                </a:solidFill>
                <a:effectLst/>
                <a:latin typeface="Times New Roman" panose="02020603050405020304" pitchFamily="18" charset="0"/>
                <a:cs typeface="Times New Roman" panose="02020603050405020304" pitchFamily="18" charset="0"/>
              </a:rPr>
              <a:t>Insufficiency is caused by uterine tachysystole (hyperstimulation), maternal hypotension, epidural or spinal anesthesia, IUGR, intraamniotic infection, or placental abruption</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b="1" dirty="0">
                <a:solidFill>
                  <a:srgbClr val="0070C0"/>
                </a:solidFill>
                <a:latin typeface="Times New Roman" panose="02020603050405020304" pitchFamily="18" charset="0"/>
                <a:cs typeface="Times New Roman" panose="02020603050405020304" pitchFamily="18" charset="0"/>
              </a:rPr>
              <a:t>Severe, repetitive late decelerations usually indicate fetal metabolic acidosis</a:t>
            </a:r>
            <a:r>
              <a:rPr lang="en-US" dirty="0">
                <a:solidFill>
                  <a:srgbClr val="0070C0"/>
                </a:solidFill>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587266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D8C3E-D46D-02AE-EC3B-E5445002EA05}"/>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Late decelerations</a:t>
            </a:r>
            <a:endParaRPr lang="en-US" sz="6000" dirty="0"/>
          </a:p>
        </p:txBody>
      </p:sp>
      <p:sp>
        <p:nvSpPr>
          <p:cNvPr id="3" name="Content Placeholder 2">
            <a:extLst>
              <a:ext uri="{FF2B5EF4-FFF2-40B4-BE49-F238E27FC236}">
                <a16:creationId xmlns:a16="http://schemas.microsoft.com/office/drawing/2014/main" id="{12F671B3-50F0-91D0-D908-8749FD529116}"/>
              </a:ext>
            </a:extLst>
          </p:cNvPr>
          <p:cNvSpPr>
            <a:spLocks noGrp="1"/>
          </p:cNvSpPr>
          <p:nvPr>
            <p:ph idx="1"/>
          </p:nvPr>
        </p:nvSpPr>
        <p:spPr/>
        <p:txBody>
          <a:bodyPr/>
          <a:lstStyle/>
          <a:p>
            <a:endParaRPr lang="en-US" dirty="0"/>
          </a:p>
        </p:txBody>
      </p:sp>
      <p:pic>
        <p:nvPicPr>
          <p:cNvPr id="5" name="Content Placeholder 4">
            <a:extLst>
              <a:ext uri="{FF2B5EF4-FFF2-40B4-BE49-F238E27FC236}">
                <a16:creationId xmlns:a16="http://schemas.microsoft.com/office/drawing/2014/main" id="{EBE60453-ECBE-450A-A4B5-B8BB992B29A4}"/>
              </a:ext>
            </a:extLst>
          </p:cNvPr>
          <p:cNvPicPr>
            <a:picLocks noChangeAspect="1"/>
          </p:cNvPicPr>
          <p:nvPr/>
        </p:nvPicPr>
        <p:blipFill>
          <a:blip r:embed="rId2"/>
          <a:stretch>
            <a:fillRect/>
          </a:stretch>
        </p:blipFill>
        <p:spPr>
          <a:xfrm>
            <a:off x="3214689" y="2300288"/>
            <a:ext cx="5343524" cy="4057650"/>
          </a:xfrm>
          <a:prstGeom prst="rect">
            <a:avLst/>
          </a:prstGeom>
        </p:spPr>
      </p:pic>
    </p:spTree>
    <p:extLst>
      <p:ext uri="{BB962C8B-B14F-4D97-AF65-F5344CB8AC3E}">
        <p14:creationId xmlns:p14="http://schemas.microsoft.com/office/powerpoint/2010/main" val="2415575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2A4C4-9ACF-BF5D-46D8-5A8C96A0FFD7}"/>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Late decelerations</a:t>
            </a:r>
            <a:endParaRPr lang="en-US" sz="6000" dirty="0"/>
          </a:p>
        </p:txBody>
      </p:sp>
      <p:sp>
        <p:nvSpPr>
          <p:cNvPr id="3" name="Content Placeholder 2">
            <a:extLst>
              <a:ext uri="{FF2B5EF4-FFF2-40B4-BE49-F238E27FC236}">
                <a16:creationId xmlns:a16="http://schemas.microsoft.com/office/drawing/2014/main" id="{A9FC2E5E-5C29-414D-EAA0-5650443B079B}"/>
              </a:ext>
            </a:extLst>
          </p:cNvPr>
          <p:cNvSpPr>
            <a:spLocks noGrp="1"/>
          </p:cNvSpPr>
          <p:nvPr>
            <p:ph idx="1"/>
          </p:nvPr>
        </p:nvSpPr>
        <p:spPr/>
        <p:txBody>
          <a:bodyPr/>
          <a:lstStyle/>
          <a:p>
            <a:endParaRPr lang="en-US" dirty="0"/>
          </a:p>
        </p:txBody>
      </p:sp>
      <p:pic>
        <p:nvPicPr>
          <p:cNvPr id="4" name="Content Placeholder 3">
            <a:extLst>
              <a:ext uri="{FF2B5EF4-FFF2-40B4-BE49-F238E27FC236}">
                <a16:creationId xmlns:a16="http://schemas.microsoft.com/office/drawing/2014/main" id="{C848D156-57AD-A7BB-7788-7A39B38C63F9}"/>
              </a:ext>
            </a:extLst>
          </p:cNvPr>
          <p:cNvPicPr>
            <a:picLocks noChangeAspect="1"/>
          </p:cNvPicPr>
          <p:nvPr/>
        </p:nvPicPr>
        <p:blipFill>
          <a:blip r:embed="rId2"/>
          <a:stretch>
            <a:fillRect/>
          </a:stretch>
        </p:blipFill>
        <p:spPr>
          <a:xfrm>
            <a:off x="1457325" y="2760650"/>
            <a:ext cx="9558337" cy="3182950"/>
          </a:xfrm>
          <a:prstGeom prst="rect">
            <a:avLst/>
          </a:prstGeom>
        </p:spPr>
      </p:pic>
    </p:spTree>
    <p:extLst>
      <p:ext uri="{BB962C8B-B14F-4D97-AF65-F5344CB8AC3E}">
        <p14:creationId xmlns:p14="http://schemas.microsoft.com/office/powerpoint/2010/main" val="17889086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C7377-A7C1-78E6-20B0-C637CB178377}"/>
              </a:ext>
            </a:extLst>
          </p:cNvPr>
          <p:cNvSpPr>
            <a:spLocks noGrp="1"/>
          </p:cNvSpPr>
          <p:nvPr>
            <p:ph type="title"/>
          </p:nvPr>
        </p:nvSpPr>
        <p:spPr/>
        <p:txBody>
          <a:bodyPr/>
          <a:lstStyle/>
          <a:p>
            <a:r>
              <a:rPr kumimoji="0" lang="en-US" alt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charset="0"/>
                <a:cs typeface="Times New Roman" panose="02020603050405020304" pitchFamily="18" charset="0"/>
              </a:rPr>
              <a:t>Management of </a:t>
            </a:r>
            <a:r>
              <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Late decelerations</a:t>
            </a:r>
            <a:endParaRPr lang="en-US" dirty="0"/>
          </a:p>
        </p:txBody>
      </p:sp>
      <p:sp>
        <p:nvSpPr>
          <p:cNvPr id="3" name="Content Placeholder 2">
            <a:extLst>
              <a:ext uri="{FF2B5EF4-FFF2-40B4-BE49-F238E27FC236}">
                <a16:creationId xmlns:a16="http://schemas.microsoft.com/office/drawing/2014/main" id="{BD8A776E-74BE-7EEE-2BB1-D939E8674ADF}"/>
              </a:ext>
            </a:extLst>
          </p:cNvPr>
          <p:cNvSpPr>
            <a:spLocks noGrp="1"/>
          </p:cNvSpPr>
          <p:nvPr>
            <p:ph idx="1"/>
          </p:nvPr>
        </p:nvSpPr>
        <p:spPr>
          <a:xfrm>
            <a:off x="838200" y="1825624"/>
            <a:ext cx="10515600" cy="4788535"/>
          </a:xfrm>
        </p:spPr>
        <p:txBody>
          <a:bodyPr/>
          <a:lstStyle/>
          <a:p>
            <a:pPr>
              <a:buFontTx/>
              <a:buChar char="-"/>
            </a:pPr>
            <a:r>
              <a:rPr lang="en-US" altLang="en-US" sz="2800" dirty="0">
                <a:latin typeface="Times New Roman" panose="02020603050405020304" pitchFamily="18" charset="0"/>
                <a:ea typeface="Times New Roman" charset="0"/>
                <a:cs typeface="Times New Roman" panose="02020603050405020304" pitchFamily="18" charset="0"/>
              </a:rPr>
              <a:t>Maternal left lateral position </a:t>
            </a:r>
            <a:r>
              <a:rPr lang="en-US" sz="2800" b="0" i="0" dirty="0">
                <a:solidFill>
                  <a:srgbClr val="000000"/>
                </a:solidFill>
                <a:effectLst/>
                <a:latin typeface="Times New Roman" panose="02020603050405020304" pitchFamily="18" charset="0"/>
                <a:cs typeface="Times New Roman" panose="02020603050405020304" pitchFamily="18" charset="0"/>
              </a:rPr>
              <a:t>to improve uterine blood flow</a:t>
            </a:r>
            <a:endParaRPr lang="en-US" altLang="en-US" sz="2800" dirty="0">
              <a:latin typeface="Times New Roman" panose="02020603050405020304" pitchFamily="18" charset="0"/>
              <a:ea typeface="Times New Roman" charset="0"/>
              <a:cs typeface="Times New Roman" panose="02020603050405020304" pitchFamily="18" charset="0"/>
            </a:endParaRPr>
          </a:p>
          <a:p>
            <a:pPr>
              <a:buFontTx/>
              <a:buChar char="-"/>
            </a:pPr>
            <a:r>
              <a:rPr lang="en-US" altLang="en-US" sz="2800" dirty="0">
                <a:latin typeface="Times New Roman" panose="02020603050405020304" pitchFamily="18" charset="0"/>
                <a:ea typeface="Times New Roman" charset="0"/>
                <a:cs typeface="Times New Roman" panose="02020603050405020304" pitchFamily="18" charset="0"/>
              </a:rPr>
              <a:t>Correct maternal hypotension with IV fluids </a:t>
            </a:r>
          </a:p>
          <a:p>
            <a:pPr>
              <a:buFontTx/>
              <a:buChar char="-"/>
            </a:pPr>
            <a:r>
              <a:rPr lang="en-US" altLang="en-US" sz="2800" dirty="0">
                <a:latin typeface="Times New Roman" panose="02020603050405020304" pitchFamily="18" charset="0"/>
                <a:ea typeface="Times New Roman" charset="0"/>
                <a:cs typeface="Times New Roman" panose="02020603050405020304" pitchFamily="18" charset="0"/>
              </a:rPr>
              <a:t>Administer O2 by mask</a:t>
            </a:r>
          </a:p>
          <a:p>
            <a:pPr>
              <a:buFontTx/>
              <a:buChar char="-"/>
            </a:pPr>
            <a:r>
              <a:rPr lang="en-US" altLang="en-US" sz="2800" dirty="0">
                <a:latin typeface="Times New Roman" panose="02020603050405020304" pitchFamily="18" charset="0"/>
                <a:ea typeface="Times New Roman" charset="0"/>
                <a:cs typeface="Times New Roman" panose="02020603050405020304" pitchFamily="18" charset="0"/>
              </a:rPr>
              <a:t>Stop oxytocin infusion</a:t>
            </a:r>
          </a:p>
          <a:p>
            <a:pPr>
              <a:buFontTx/>
              <a:buChar char="-"/>
            </a:pPr>
            <a:r>
              <a:rPr lang="en-US" altLang="en-US" sz="2800" dirty="0">
                <a:latin typeface="Times New Roman" panose="02020603050405020304" pitchFamily="18" charset="0"/>
                <a:ea typeface="Times New Roman" charset="0"/>
                <a:cs typeface="Times New Roman" panose="02020603050405020304" pitchFamily="18" charset="0"/>
              </a:rPr>
              <a:t>Consider tocolytic </a:t>
            </a:r>
            <a:r>
              <a:rPr lang="en-US" sz="2800" b="0" i="0" dirty="0">
                <a:solidFill>
                  <a:srgbClr val="000000"/>
                </a:solidFill>
                <a:effectLst/>
                <a:latin typeface="Times New Roman" panose="02020603050405020304" pitchFamily="18" charset="0"/>
                <a:cs typeface="Times New Roman" panose="02020603050405020304" pitchFamily="18" charset="0"/>
              </a:rPr>
              <a:t>drugs to slow down or stop contractions that are provoking the decelerations</a:t>
            </a:r>
            <a:endParaRPr lang="en-US" altLang="en-US" sz="2800" dirty="0">
              <a:latin typeface="Times New Roman" panose="02020603050405020304" pitchFamily="18" charset="0"/>
              <a:ea typeface="Times New Roman" charset="0"/>
              <a:cs typeface="Times New Roman" panose="02020603050405020304" pitchFamily="18" charset="0"/>
            </a:endParaRPr>
          </a:p>
          <a:p>
            <a:pPr>
              <a:buFontTx/>
              <a:buChar char="-"/>
            </a:pPr>
            <a:r>
              <a:rPr lang="en-US" altLang="en-US" sz="2800" dirty="0">
                <a:latin typeface="Times New Roman" panose="02020603050405020304" pitchFamily="18" charset="0"/>
                <a:ea typeface="Times New Roman" charset="0"/>
                <a:cs typeface="Times New Roman" panose="02020603050405020304" pitchFamily="18" charset="0"/>
              </a:rPr>
              <a:t>Vaginal examination</a:t>
            </a:r>
          </a:p>
          <a:p>
            <a:pPr>
              <a:buFontTx/>
              <a:buChar char="-"/>
            </a:pPr>
            <a:r>
              <a:rPr lang="en-US" altLang="en-US" sz="2800" dirty="0">
                <a:latin typeface="Times New Roman" panose="02020603050405020304" pitchFamily="18" charset="0"/>
                <a:ea typeface="Times New Roman" charset="0"/>
                <a:cs typeface="Times New Roman" panose="02020603050405020304" pitchFamily="18" charset="0"/>
              </a:rPr>
              <a:t>If persistent perform fetal scalp PH</a:t>
            </a:r>
          </a:p>
          <a:p>
            <a:pPr>
              <a:buFontTx/>
              <a:buChar char="-"/>
            </a:pPr>
            <a:r>
              <a:rPr lang="en-US" altLang="en-US" dirty="0">
                <a:latin typeface="Times New Roman" panose="02020603050405020304" pitchFamily="18" charset="0"/>
                <a:ea typeface="Times New Roman" charset="0"/>
                <a:cs typeface="Times New Roman" panose="02020603050405020304" pitchFamily="18" charset="0"/>
              </a:rPr>
              <a:t>If persistent consider immediate delivery</a:t>
            </a:r>
            <a:endParaRPr lang="en-US" altLang="en-US" sz="2800" dirty="0">
              <a:latin typeface="Times New Roman" panose="02020603050405020304" pitchFamily="18" charset="0"/>
              <a:ea typeface="Times New Roman" charset="0"/>
              <a:cs typeface="Times New Roman" panose="02020603050405020304" pitchFamily="18" charset="0"/>
            </a:endParaRPr>
          </a:p>
          <a:p>
            <a:pPr marL="0" indent="0">
              <a:buNone/>
            </a:pPr>
            <a:endParaRPr lang="en-US" altLang="en-US" sz="2800" dirty="0">
              <a:latin typeface="Times New Roman" panose="02020603050405020304" pitchFamily="18" charset="0"/>
              <a:ea typeface="Times New Roman"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688107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CF24-B786-FB06-02E2-FCA578AC3F9E}"/>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Variable decelerations</a:t>
            </a:r>
            <a:endParaRPr lang="en-US" dirty="0"/>
          </a:p>
        </p:txBody>
      </p:sp>
      <p:sp>
        <p:nvSpPr>
          <p:cNvPr id="3" name="Content Placeholder 2">
            <a:extLst>
              <a:ext uri="{FF2B5EF4-FFF2-40B4-BE49-F238E27FC236}">
                <a16:creationId xmlns:a16="http://schemas.microsoft.com/office/drawing/2014/main" id="{C3B1A58D-D49A-DA9B-202E-08187F05DD45}"/>
              </a:ext>
            </a:extLst>
          </p:cNvPr>
          <p:cNvSpPr>
            <a:spLocks noGrp="1"/>
          </p:cNvSpPr>
          <p:nvPr>
            <p:ph idx="1"/>
          </p:nvPr>
        </p:nvSpPr>
        <p:spPr>
          <a:xfrm>
            <a:off x="838200" y="1825625"/>
            <a:ext cx="10515600" cy="4667250"/>
          </a:xfrm>
        </p:spPr>
        <p:txBody>
          <a:bodyPr>
            <a:normAutofit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Cause: Cord compression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Variable decelerations are</a:t>
            </a:r>
            <a:r>
              <a:rPr kumimoji="0" lang="en-US" sz="4000" b="0"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 V-shaped.</a:t>
            </a: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Variable in onset, duration and depth. They may occur with contractions or between contractions.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Typically, they have an abrupt onset and rapid recovery (in contrast to other types of decelerations which gradually slow and gradually recover).</a:t>
            </a:r>
            <a:endParaRPr kumimoji="0" lang="en-US" sz="4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endParaRPr lang="en-US" dirty="0"/>
          </a:p>
        </p:txBody>
      </p:sp>
    </p:spTree>
    <p:extLst>
      <p:ext uri="{BB962C8B-B14F-4D97-AF65-F5344CB8AC3E}">
        <p14:creationId xmlns:p14="http://schemas.microsoft.com/office/powerpoint/2010/main" val="22294126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F789-9BF5-B86D-64F2-5889A8236C1E}"/>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Variable decelerations</a:t>
            </a:r>
            <a:endParaRPr lang="en-US" dirty="0"/>
          </a:p>
        </p:txBody>
      </p:sp>
      <p:sp>
        <p:nvSpPr>
          <p:cNvPr id="3" name="Content Placeholder 2">
            <a:extLst>
              <a:ext uri="{FF2B5EF4-FFF2-40B4-BE49-F238E27FC236}">
                <a16:creationId xmlns:a16="http://schemas.microsoft.com/office/drawing/2014/main" id="{C01A22C8-5055-5B9C-59AB-3E2DCA7BAB7A}"/>
              </a:ext>
            </a:extLst>
          </p:cNvPr>
          <p:cNvSpPr>
            <a:spLocks noGrp="1"/>
          </p:cNvSpPr>
          <p:nvPr>
            <p:ph idx="1"/>
          </p:nvPr>
        </p:nvSpPr>
        <p:spPr>
          <a:xfrm>
            <a:off x="838200" y="1825624"/>
            <a:ext cx="10515600" cy="5032375"/>
          </a:xfrm>
        </p:spPr>
        <p:txBody>
          <a:bodyPr/>
          <a:lstStyle/>
          <a:p>
            <a:endParaRPr lang="en-US" dirty="0"/>
          </a:p>
        </p:txBody>
      </p:sp>
      <p:pic>
        <p:nvPicPr>
          <p:cNvPr id="4" name="Content Placeholder 4">
            <a:extLst>
              <a:ext uri="{FF2B5EF4-FFF2-40B4-BE49-F238E27FC236}">
                <a16:creationId xmlns:a16="http://schemas.microsoft.com/office/drawing/2014/main" id="{61BB3512-EA37-D79A-D53B-6B681F1E41EB}"/>
              </a:ext>
            </a:extLst>
          </p:cNvPr>
          <p:cNvPicPr>
            <a:picLocks noChangeAspect="1"/>
          </p:cNvPicPr>
          <p:nvPr/>
        </p:nvPicPr>
        <p:blipFill>
          <a:blip r:embed="rId2"/>
          <a:stretch>
            <a:fillRect/>
          </a:stretch>
        </p:blipFill>
        <p:spPr>
          <a:xfrm>
            <a:off x="2661920" y="2316481"/>
            <a:ext cx="7508240" cy="4064000"/>
          </a:xfrm>
          <a:prstGeom prst="rect">
            <a:avLst/>
          </a:prstGeom>
        </p:spPr>
      </p:pic>
    </p:spTree>
    <p:extLst>
      <p:ext uri="{BB962C8B-B14F-4D97-AF65-F5344CB8AC3E}">
        <p14:creationId xmlns:p14="http://schemas.microsoft.com/office/powerpoint/2010/main" val="35681104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2B4BE-03AB-11E9-0C79-5D65232AB9FD}"/>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Variable Decelerations</a:t>
            </a:r>
            <a:endParaRPr lang="en-US" dirty="0"/>
          </a:p>
        </p:txBody>
      </p:sp>
      <p:sp>
        <p:nvSpPr>
          <p:cNvPr id="3" name="Content Placeholder 2">
            <a:extLst>
              <a:ext uri="{FF2B5EF4-FFF2-40B4-BE49-F238E27FC236}">
                <a16:creationId xmlns:a16="http://schemas.microsoft.com/office/drawing/2014/main" id="{CB5806F2-D0A8-80A6-0FBD-FDBED9049819}"/>
              </a:ext>
            </a:extLst>
          </p:cNvPr>
          <p:cNvSpPr>
            <a:spLocks noGrp="1"/>
          </p:cNvSpPr>
          <p:nvPr>
            <p:ph idx="1"/>
          </p:nvPr>
        </p:nvSpPr>
        <p:spPr/>
        <p:txBody>
          <a:bodyPr/>
          <a:lstStyle/>
          <a:p>
            <a:endParaRPr lang="en-US" dirty="0"/>
          </a:p>
        </p:txBody>
      </p:sp>
      <p:pic>
        <p:nvPicPr>
          <p:cNvPr id="4" name="Content Placeholder 3">
            <a:extLst>
              <a:ext uri="{FF2B5EF4-FFF2-40B4-BE49-F238E27FC236}">
                <a16:creationId xmlns:a16="http://schemas.microsoft.com/office/drawing/2014/main" id="{6414A874-A159-07CA-8CCC-31DEED0820B2}"/>
              </a:ext>
            </a:extLst>
          </p:cNvPr>
          <p:cNvPicPr>
            <a:picLocks noChangeAspect="1"/>
          </p:cNvPicPr>
          <p:nvPr/>
        </p:nvPicPr>
        <p:blipFill>
          <a:blip r:embed="rId2"/>
          <a:stretch>
            <a:fillRect/>
          </a:stretch>
        </p:blipFill>
        <p:spPr>
          <a:xfrm>
            <a:off x="1808480" y="1825624"/>
            <a:ext cx="8067040" cy="4486275"/>
          </a:xfrm>
          <a:prstGeom prst="rect">
            <a:avLst/>
          </a:prstGeom>
        </p:spPr>
      </p:pic>
    </p:spTree>
    <p:extLst>
      <p:ext uri="{BB962C8B-B14F-4D97-AF65-F5344CB8AC3E}">
        <p14:creationId xmlns:p14="http://schemas.microsoft.com/office/powerpoint/2010/main" val="37390203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7E1A4-C97E-4DCB-72DE-8374960E43CA}"/>
              </a:ext>
            </a:extLst>
          </p:cNvPr>
          <p:cNvSpPr>
            <a:spLocks noGrp="1"/>
          </p:cNvSpPr>
          <p:nvPr>
            <p:ph type="title"/>
          </p:nvPr>
        </p:nvSpPr>
        <p:spPr>
          <a:xfrm>
            <a:off x="838200" y="365761"/>
            <a:ext cx="10515600" cy="2753360"/>
          </a:xfrm>
        </p:spPr>
        <p:txBody>
          <a:bodyPr>
            <a:normAutofit fontScale="90000"/>
          </a:bodyPr>
          <a:lstStyle/>
          <a:p>
            <a:pPr marL="457200" indent="-457200">
              <a:buFont typeface="Arial" panose="020B0604020202020204" pitchFamily="34" charset="0"/>
              <a:buChar char="•"/>
            </a:pPr>
            <a:r>
              <a:rPr lang="en-US" sz="2700" dirty="0">
                <a:solidFill>
                  <a:srgbClr val="0070C0"/>
                </a:solidFill>
                <a:latin typeface="Times New Roman" panose="02020603050405020304" pitchFamily="18" charset="0"/>
                <a:cs typeface="Times New Roman" panose="02020603050405020304" pitchFamily="18" charset="0"/>
              </a:rPr>
              <a:t>The accelerations before and after a variable deceleration are known as </a:t>
            </a:r>
            <a:r>
              <a:rPr lang="en-US" sz="2700" b="1" dirty="0">
                <a:solidFill>
                  <a:srgbClr val="0070C0"/>
                </a:solidFill>
                <a:latin typeface="Times New Roman" panose="02020603050405020304" pitchFamily="18" charset="0"/>
                <a:cs typeface="Times New Roman" panose="02020603050405020304" pitchFamily="18" charset="0"/>
              </a:rPr>
              <a:t>the shoulders.</a:t>
            </a:r>
            <a:br>
              <a:rPr lang="en-US" sz="27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7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700" i="0" dirty="0">
                <a:solidFill>
                  <a:schemeClr val="tx1">
                    <a:lumMod val="95000"/>
                    <a:lumOff val="5000"/>
                  </a:schemeClr>
                </a:solidFill>
                <a:effectLst/>
                <a:latin typeface="Times New Roman" panose="02020603050405020304" pitchFamily="18" charset="0"/>
                <a:cs typeface="Times New Roman" panose="02020603050405020304" pitchFamily="18" charset="0"/>
              </a:rPr>
              <a:t>Pressure on the cord initially occludes the umbilical vein, which results in an acceleration (the shoulder of the deceleration) and indicates a healthy response.</a:t>
            </a:r>
            <a:br>
              <a:rPr lang="en-US" sz="2700" i="0" dirty="0">
                <a:solidFill>
                  <a:schemeClr val="tx1">
                    <a:lumMod val="95000"/>
                    <a:lumOff val="5000"/>
                  </a:schemeClr>
                </a:solidFill>
                <a:effectLst/>
                <a:latin typeface="Times New Roman" panose="02020603050405020304" pitchFamily="18" charset="0"/>
                <a:cs typeface="Times New Roman" panose="02020603050405020304" pitchFamily="18" charset="0"/>
              </a:rPr>
            </a:br>
            <a:br>
              <a:rPr lang="en-US" sz="27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700" i="0" dirty="0">
                <a:solidFill>
                  <a:schemeClr val="tx1">
                    <a:lumMod val="95000"/>
                    <a:lumOff val="5000"/>
                  </a:schemeClr>
                </a:solidFill>
                <a:effectLst/>
                <a:latin typeface="Times New Roman" panose="02020603050405020304" pitchFamily="18" charset="0"/>
                <a:cs typeface="Times New Roman" panose="02020603050405020304" pitchFamily="18" charset="0"/>
              </a:rPr>
              <a:t>Their presence indicates the fetus is not yet hypoxic and is adapting to the reduced blood flow</a:t>
            </a:r>
            <a:r>
              <a:rPr lang="en-US" sz="2200" i="0" dirty="0">
                <a:solidFill>
                  <a:srgbClr val="FF0000"/>
                </a:solidFill>
                <a:effectLst/>
                <a:latin typeface="Times New Roman" panose="02020603050405020304" pitchFamily="18" charset="0"/>
                <a:cs typeface="Times New Roman" panose="02020603050405020304" pitchFamily="18" charset="0"/>
              </a:rPr>
              <a:t>. </a:t>
            </a:r>
            <a:endParaRPr lang="en-US" sz="2200" dirty="0">
              <a:solidFill>
                <a:srgbClr val="FF0000"/>
              </a:solidFill>
            </a:endParaRPr>
          </a:p>
        </p:txBody>
      </p:sp>
      <p:pic>
        <p:nvPicPr>
          <p:cNvPr id="6" name="Picture 2" descr="True Vs Spurious Intrapartum Fetal Heart Rate Accelerations, 59% OFF">
            <a:extLst>
              <a:ext uri="{FF2B5EF4-FFF2-40B4-BE49-F238E27FC236}">
                <a16:creationId xmlns:a16="http://schemas.microsoft.com/office/drawing/2014/main" id="{A30F2492-140E-EADE-3560-1781B05230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28720" y="3718719"/>
            <a:ext cx="459232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157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BDCF-A842-ABD9-E7D8-A002403E7394}"/>
              </a:ext>
            </a:extLst>
          </p:cNvPr>
          <p:cNvSpPr>
            <a:spLocks noGrp="1"/>
          </p:cNvSpPr>
          <p:nvPr>
            <p:ph type="title"/>
          </p:nvPr>
        </p:nvSpPr>
        <p:spPr>
          <a:xfrm>
            <a:off x="838200" y="294641"/>
            <a:ext cx="10515600" cy="1178559"/>
          </a:xfrm>
        </p:spPr>
        <p:txBody>
          <a:bodyPr/>
          <a:lstStyle/>
          <a:p>
            <a:pPr algn="ctr"/>
            <a:r>
              <a:rPr lang="en-US" altLang="en-US" sz="4400" b="1" dirty="0">
                <a:solidFill>
                  <a:srgbClr val="FF0000"/>
                </a:solidFill>
                <a:latin typeface="Times New Roman" panose="02020603050405020304" pitchFamily="18" charset="0"/>
                <a:ea typeface="Times New Roman" charset="0"/>
                <a:cs typeface="Times New Roman" panose="02020603050405020304" pitchFamily="18" charset="0"/>
              </a:rPr>
              <a:t>Management of variable </a:t>
            </a:r>
            <a:r>
              <a:rPr lang="en-US" sz="4400" b="1" dirty="0">
                <a:solidFill>
                  <a:srgbClr val="FF0000"/>
                </a:solidFill>
                <a:latin typeface="Times New Roman" panose="02020603050405020304" pitchFamily="18" charset="0"/>
                <a:cs typeface="Times New Roman" panose="02020603050405020304" pitchFamily="18" charset="0"/>
              </a:rPr>
              <a:t>decelerations</a:t>
            </a:r>
            <a:endParaRPr lang="en-US" dirty="0"/>
          </a:p>
        </p:txBody>
      </p:sp>
      <p:sp>
        <p:nvSpPr>
          <p:cNvPr id="3" name="Content Placeholder 2">
            <a:extLst>
              <a:ext uri="{FF2B5EF4-FFF2-40B4-BE49-F238E27FC236}">
                <a16:creationId xmlns:a16="http://schemas.microsoft.com/office/drawing/2014/main" id="{DD52813D-5DB6-54BB-A6FF-12F58C65D686}"/>
              </a:ext>
            </a:extLst>
          </p:cNvPr>
          <p:cNvSpPr>
            <a:spLocks noGrp="1"/>
          </p:cNvSpPr>
          <p:nvPr>
            <p:ph idx="1"/>
          </p:nvPr>
        </p:nvSpPr>
        <p:spPr>
          <a:xfrm>
            <a:off x="838200" y="1825624"/>
            <a:ext cx="10515600" cy="4961255"/>
          </a:xfrm>
        </p:spPr>
        <p:txBody>
          <a:bodyPr>
            <a:normAutofit fontScale="92500" lnSpcReduction="10000"/>
          </a:bodyPr>
          <a:lstStyle/>
          <a:p>
            <a:pPr algn="l">
              <a:buFont typeface="Arial" panose="020B0604020202020204" pitchFamily="34" charset="0"/>
              <a:buChar char="•"/>
            </a:pPr>
            <a:r>
              <a:rPr lang="en-US" b="0" i="0" dirty="0">
                <a:solidFill>
                  <a:srgbClr val="000000"/>
                </a:solidFill>
                <a:effectLst/>
                <a:latin typeface="Times New Roman" panose="02020603050405020304" pitchFamily="18" charset="0"/>
              </a:rPr>
              <a:t>Changing maternal position to improve uterine blood flow</a:t>
            </a:r>
          </a:p>
          <a:p>
            <a:pPr algn="l">
              <a:buFont typeface="Arial" panose="020B0604020202020204" pitchFamily="34" charset="0"/>
              <a:buChar char="•"/>
            </a:pPr>
            <a:r>
              <a:rPr lang="en-US" b="0" i="0" dirty="0">
                <a:solidFill>
                  <a:srgbClr val="000000"/>
                </a:solidFill>
                <a:effectLst/>
                <a:latin typeface="Times New Roman" panose="02020603050405020304" pitchFamily="18" charset="0"/>
              </a:rPr>
              <a:t>IV hydration to increase maternal blood volume, presumably leading to increased uterine blood flow</a:t>
            </a:r>
          </a:p>
          <a:p>
            <a:pPr algn="l">
              <a:buFont typeface="Arial" panose="020B0604020202020204" pitchFamily="34" charset="0"/>
              <a:buChar char="•"/>
            </a:pPr>
            <a:r>
              <a:rPr lang="en-US" b="0" i="0" dirty="0">
                <a:solidFill>
                  <a:srgbClr val="000000"/>
                </a:solidFill>
                <a:effectLst/>
                <a:latin typeface="Times New Roman" panose="02020603050405020304" pitchFamily="18" charset="0"/>
              </a:rPr>
              <a:t>Administering oxygen to the mother to try to get some additional oxygen through to the fetus. (The least useful).</a:t>
            </a:r>
          </a:p>
          <a:p>
            <a:r>
              <a:rPr lang="en-US" b="0" i="0" dirty="0">
                <a:solidFill>
                  <a:srgbClr val="000000"/>
                </a:solidFill>
                <a:effectLst/>
                <a:latin typeface="Times New Roman" panose="02020603050405020304" pitchFamily="18" charset="0"/>
              </a:rPr>
              <a:t>Decreasing or discontinuing oxytocin infusion to slow down or stop contractions that are provoking the decelerations.</a:t>
            </a:r>
          </a:p>
          <a:p>
            <a:pPr algn="l">
              <a:buFont typeface="Arial" panose="020B0604020202020204" pitchFamily="34" charset="0"/>
              <a:buChar char="•"/>
            </a:pPr>
            <a:r>
              <a:rPr lang="en-US" b="0" i="0" dirty="0">
                <a:solidFill>
                  <a:srgbClr val="000000"/>
                </a:solidFill>
                <a:effectLst/>
                <a:latin typeface="Times New Roman" panose="02020603050405020304" pitchFamily="18" charset="0"/>
              </a:rPr>
              <a:t>We may consider Amnioinfusion to improve oligohydramnios</a:t>
            </a:r>
          </a:p>
          <a:p>
            <a:pPr algn="l">
              <a:buFont typeface="Arial" panose="020B0604020202020204" pitchFamily="34" charset="0"/>
              <a:buChar char="•"/>
            </a:pPr>
            <a:r>
              <a:rPr lang="en-US" b="0" i="0" dirty="0">
                <a:solidFill>
                  <a:srgbClr val="000000"/>
                </a:solidFill>
                <a:effectLst/>
                <a:latin typeface="Times New Roman" panose="02020603050405020304" pitchFamily="18" charset="0"/>
              </a:rPr>
              <a:t>We may consider Tocolytic drugs to slow down or stop contractions that are provoking the decelerations.</a:t>
            </a:r>
          </a:p>
          <a:p>
            <a:pPr algn="l">
              <a:buFont typeface="Arial" panose="020B0604020202020204" pitchFamily="34" charset="0"/>
              <a:buChar char="•"/>
            </a:pPr>
            <a:r>
              <a:rPr lang="en-US" b="0" i="0" dirty="0">
                <a:solidFill>
                  <a:srgbClr val="000000"/>
                </a:solidFill>
                <a:effectLst/>
                <a:latin typeface="Times New Roman" panose="02020603050405020304" pitchFamily="18" charset="0"/>
              </a:rPr>
              <a:t>Digital elevation of the fetal head out of the maternal pelvis to ease pressure on the umbilical cord</a:t>
            </a:r>
          </a:p>
          <a:p>
            <a:endParaRPr lang="en-US" dirty="0"/>
          </a:p>
        </p:txBody>
      </p:sp>
    </p:spTree>
    <p:extLst>
      <p:ext uri="{BB962C8B-B14F-4D97-AF65-F5344CB8AC3E}">
        <p14:creationId xmlns:p14="http://schemas.microsoft.com/office/powerpoint/2010/main" val="1792433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64094-F8AB-1769-8EA1-4000997802E3}"/>
              </a:ext>
            </a:extLst>
          </p:cNvPr>
          <p:cNvSpPr>
            <a:spLocks noGrp="1"/>
          </p:cNvSpPr>
          <p:nvPr>
            <p:ph type="title"/>
          </p:nvPr>
        </p:nvSpPr>
        <p:spPr>
          <a:xfrm>
            <a:off x="838200" y="213360"/>
            <a:ext cx="10515600" cy="1290319"/>
          </a:xfrm>
        </p:spPr>
        <p:txBody>
          <a:bodyPr/>
          <a:lstStyle/>
          <a:p>
            <a:pPr algn="ctr"/>
            <a:r>
              <a:rPr lang="en-US" altLang="en-US" sz="4400" b="1" dirty="0">
                <a:solidFill>
                  <a:srgbClr val="FF0000"/>
                </a:solidFill>
                <a:latin typeface="Times New Roman" panose="02020603050405020304" pitchFamily="18" charset="0"/>
                <a:ea typeface="Times New Roman" charset="0"/>
                <a:cs typeface="Times New Roman" panose="02020603050405020304" pitchFamily="18" charset="0"/>
              </a:rPr>
              <a:t>Management of variable </a:t>
            </a:r>
            <a:r>
              <a:rPr lang="en-US" sz="4400" b="1" dirty="0">
                <a:solidFill>
                  <a:srgbClr val="FF0000"/>
                </a:solidFill>
                <a:latin typeface="Times New Roman" panose="02020603050405020304" pitchFamily="18" charset="0"/>
                <a:cs typeface="Times New Roman" panose="02020603050405020304" pitchFamily="18" charset="0"/>
              </a:rPr>
              <a:t>decelerations</a:t>
            </a:r>
            <a:endParaRPr lang="en-US" dirty="0"/>
          </a:p>
        </p:txBody>
      </p:sp>
      <p:sp>
        <p:nvSpPr>
          <p:cNvPr id="3" name="Content Placeholder 2">
            <a:extLst>
              <a:ext uri="{FF2B5EF4-FFF2-40B4-BE49-F238E27FC236}">
                <a16:creationId xmlns:a16="http://schemas.microsoft.com/office/drawing/2014/main" id="{00F2FE56-C02C-3355-7BE6-3D9D9C7F66CC}"/>
              </a:ext>
            </a:extLst>
          </p:cNvPr>
          <p:cNvSpPr>
            <a:spLocks noGrp="1"/>
          </p:cNvSpPr>
          <p:nvPr>
            <p:ph idx="1"/>
          </p:nvPr>
        </p:nvSpPr>
        <p:spPr/>
        <p:txBody>
          <a:bodyPr>
            <a:normAutofit fontScale="92500" lnSpcReduction="20000"/>
          </a:bodyPr>
          <a:lstStyle/>
          <a:p>
            <a:r>
              <a:rPr lang="en-US" b="0" i="0" dirty="0">
                <a:solidFill>
                  <a:srgbClr val="000000"/>
                </a:solidFill>
                <a:effectLst/>
                <a:latin typeface="Times New Roman" panose="02020603050405020304" pitchFamily="18" charset="0"/>
              </a:rPr>
              <a:t>Occasional mild or moderate variable decelerations are common and not considered threatening.</a:t>
            </a:r>
          </a:p>
          <a:p>
            <a:endParaRPr lang="en-US" b="0" i="0" dirty="0">
              <a:solidFill>
                <a:srgbClr val="000000"/>
              </a:solidFill>
              <a:effectLst/>
              <a:latin typeface="Times New Roman" panose="02020603050405020304" pitchFamily="18" charset="0"/>
            </a:endParaRPr>
          </a:p>
          <a:p>
            <a:r>
              <a:rPr lang="en-US" b="0" i="0" dirty="0">
                <a:solidFill>
                  <a:srgbClr val="000000"/>
                </a:solidFill>
                <a:effectLst/>
                <a:latin typeface="Times New Roman" panose="02020603050405020304" pitchFamily="18" charset="0"/>
              </a:rPr>
              <a:t>Severe variable decelerations dip below 60 BPM for at least 60 seconds ("60 x 60"). </a:t>
            </a:r>
          </a:p>
          <a:p>
            <a:pPr marL="0" indent="0">
              <a:buNone/>
            </a:pPr>
            <a:endParaRPr lang="en-US" b="0" i="0" dirty="0">
              <a:solidFill>
                <a:srgbClr val="000000"/>
              </a:solidFill>
              <a:effectLst/>
              <a:latin typeface="Times New Roman" panose="02020603050405020304" pitchFamily="18" charset="0"/>
            </a:endParaRPr>
          </a:p>
          <a:p>
            <a:r>
              <a:rPr lang="en-US" b="0" i="0" dirty="0">
                <a:solidFill>
                  <a:srgbClr val="000000"/>
                </a:solidFill>
                <a:effectLst/>
                <a:latin typeface="Times New Roman" panose="02020603050405020304" pitchFamily="18" charset="0"/>
              </a:rPr>
              <a:t>If persistent and not correctable by simple means, they can be threatening to fetal well-being.</a:t>
            </a:r>
          </a:p>
          <a:p>
            <a:pPr marL="0" indent="0">
              <a:buNone/>
            </a:pPr>
            <a:r>
              <a:rPr lang="en-US" b="0" i="0" dirty="0">
                <a:solidFill>
                  <a:srgbClr val="000000"/>
                </a:solidFill>
                <a:effectLst/>
                <a:latin typeface="Times New Roman" panose="02020603050405020304" pitchFamily="18" charset="0"/>
              </a:rPr>
              <a:t> </a:t>
            </a:r>
          </a:p>
          <a:p>
            <a:r>
              <a:rPr lang="en-US" b="0" i="0" dirty="0">
                <a:solidFill>
                  <a:srgbClr val="000000"/>
                </a:solidFill>
                <a:effectLst/>
                <a:latin typeface="Times New Roman" panose="02020603050405020304" pitchFamily="18" charset="0"/>
              </a:rPr>
              <a:t>Like persistent, non-remediable late decelerations, fetuses demonstrating persistent, non-remediable severe variable decelerations should be delivered promptly.</a:t>
            </a:r>
            <a:endParaRPr lang="en-US" dirty="0"/>
          </a:p>
          <a:p>
            <a:endParaRPr lang="en-US" dirty="0"/>
          </a:p>
        </p:txBody>
      </p:sp>
    </p:spTree>
    <p:extLst>
      <p:ext uri="{BB962C8B-B14F-4D97-AF65-F5344CB8AC3E}">
        <p14:creationId xmlns:p14="http://schemas.microsoft.com/office/powerpoint/2010/main" val="12156062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E764-7301-7563-0A49-9D7E7BEFFF40}"/>
              </a:ext>
            </a:extLst>
          </p:cNvPr>
          <p:cNvSpPr>
            <a:spLocks noGrp="1"/>
          </p:cNvSpPr>
          <p:nvPr>
            <p:ph type="title"/>
          </p:nvPr>
        </p:nvSpPr>
        <p:spPr/>
        <p:txBody>
          <a:bodyPr>
            <a:normAutofit/>
          </a:bodyPr>
          <a:lstStyle/>
          <a:p>
            <a:pPr algn="ctr"/>
            <a:r>
              <a:rPr lang="en-US" sz="6000" b="1" dirty="0">
                <a:solidFill>
                  <a:srgbClr val="FF0000"/>
                </a:solidFill>
                <a:latin typeface="Times New Roman" charset="0"/>
                <a:ea typeface="Times New Roman" charset="0"/>
                <a:cs typeface="Times New Roman" charset="0"/>
              </a:rPr>
              <a:t>Prolonged decelerations</a:t>
            </a:r>
            <a:endParaRPr lang="en-US" sz="6000" dirty="0"/>
          </a:p>
        </p:txBody>
      </p:sp>
      <p:sp>
        <p:nvSpPr>
          <p:cNvPr id="3" name="Content Placeholder 2">
            <a:extLst>
              <a:ext uri="{FF2B5EF4-FFF2-40B4-BE49-F238E27FC236}">
                <a16:creationId xmlns:a16="http://schemas.microsoft.com/office/drawing/2014/main" id="{4CE8D6E7-198B-C5A7-C17D-740F8E9E7164}"/>
              </a:ext>
            </a:extLst>
          </p:cNvPr>
          <p:cNvSpPr>
            <a:spLocks noGrp="1"/>
          </p:cNvSpPr>
          <p:nvPr>
            <p:ph idx="1"/>
          </p:nvPr>
        </p:nvSpPr>
        <p:spPr>
          <a:xfrm>
            <a:off x="838200" y="2001519"/>
            <a:ext cx="10515600" cy="4175443"/>
          </a:xfrm>
        </p:spPr>
        <p:txBody>
          <a:bodyPr/>
          <a:lstStyle/>
          <a:p>
            <a:r>
              <a:rPr lang="en-US" sz="3600" dirty="0">
                <a:latin typeface="Times New Roman" panose="02020603050405020304" pitchFamily="18" charset="0"/>
                <a:cs typeface="Times New Roman" panose="02020603050405020304" pitchFamily="18" charset="0"/>
              </a:rPr>
              <a:t>Usually lasting more than 3 minutes. </a:t>
            </a:r>
          </a:p>
          <a:p>
            <a:r>
              <a:rPr lang="en-US" sz="3600" dirty="0">
                <a:latin typeface="Times New Roman" panose="02020603050405020304" pitchFamily="18" charset="0"/>
                <a:cs typeface="Times New Roman" panose="02020603050405020304" pitchFamily="18" charset="0"/>
              </a:rPr>
              <a:t>If associated with reduced variability, they indicate</a:t>
            </a:r>
            <a:r>
              <a:rPr lang="en-US" sz="3600" dirty="0">
                <a:solidFill>
                  <a:srgbClr val="0070C0"/>
                </a:solidFill>
                <a:latin typeface="Times New Roman" panose="02020603050405020304" pitchFamily="18" charset="0"/>
                <a:cs typeface="Times New Roman" panose="02020603050405020304" pitchFamily="18" charset="0"/>
              </a:rPr>
              <a:t> acute fetal hypoxia/acidosis and require emergent intervention</a:t>
            </a:r>
            <a:r>
              <a:rPr lang="en-US" sz="3600" dirty="0"/>
              <a:t>. </a:t>
            </a:r>
          </a:p>
          <a:p>
            <a:endParaRPr lang="en-US" dirty="0"/>
          </a:p>
        </p:txBody>
      </p:sp>
    </p:spTree>
    <p:extLst>
      <p:ext uri="{BB962C8B-B14F-4D97-AF65-F5344CB8AC3E}">
        <p14:creationId xmlns:p14="http://schemas.microsoft.com/office/powerpoint/2010/main" val="7881507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636EC-761E-E02C-C183-19E92E0968C9}"/>
              </a:ext>
            </a:extLst>
          </p:cNvPr>
          <p:cNvSpPr>
            <a:spLocks noGrp="1"/>
          </p:cNvSpPr>
          <p:nvPr>
            <p:ph type="title"/>
          </p:nvPr>
        </p:nvSpPr>
        <p:spPr/>
        <p:txBody>
          <a:bodyPr/>
          <a:lstStyle/>
          <a:p>
            <a:pPr algn="ctr"/>
            <a:r>
              <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Causes of prolonged decelerations</a:t>
            </a:r>
            <a:endParaRPr lang="en-US" dirty="0"/>
          </a:p>
        </p:txBody>
      </p:sp>
      <p:sp>
        <p:nvSpPr>
          <p:cNvPr id="3" name="Content Placeholder 2">
            <a:extLst>
              <a:ext uri="{FF2B5EF4-FFF2-40B4-BE49-F238E27FC236}">
                <a16:creationId xmlns:a16="http://schemas.microsoft.com/office/drawing/2014/main" id="{1CDB55FC-3323-81CB-FA41-E5273E69FA22}"/>
              </a:ext>
            </a:extLst>
          </p:cNvPr>
          <p:cNvSpPr>
            <a:spLocks noGrp="1"/>
          </p:cNvSpPr>
          <p:nvPr>
            <p:ph idx="1"/>
          </p:nvPr>
        </p:nvSpPr>
        <p:spPr>
          <a:xfrm>
            <a:off x="838200" y="1554480"/>
            <a:ext cx="10515600" cy="5201920"/>
          </a:xfrm>
        </p:spPr>
        <p:txBody>
          <a:bodyPr>
            <a:normAutofit fontScale="70000" lnSpcReduction="20000"/>
          </a:bodyPr>
          <a:lstStyle/>
          <a:p>
            <a:r>
              <a:rPr lang="en-US" sz="2800" b="1" i="0" dirty="0">
                <a:solidFill>
                  <a:srgbClr val="444444"/>
                </a:solidFill>
                <a:effectLst/>
                <a:highlight>
                  <a:srgbClr val="FFFFFF"/>
                </a:highlight>
                <a:latin typeface="Times New Roman" panose="02020603050405020304" pitchFamily="18" charset="0"/>
                <a:cs typeface="Times New Roman" panose="02020603050405020304" pitchFamily="18" charset="0"/>
              </a:rPr>
              <a:t>Severe bradycardia: FHR less than 80 beats per minute, lasting longer than 3 minutes is an ominous finding and may be associated with fetal acidosis.</a:t>
            </a:r>
            <a:endParaRPr lang="en-US" sz="2800" b="1" dirty="0">
              <a:latin typeface="Times New Roman" panose="02020603050405020304" pitchFamily="18" charset="0"/>
              <a:cs typeface="Times New Roman" panose="02020603050405020304" pitchFamily="18" charset="0"/>
            </a:endParaRPr>
          </a:p>
          <a:p>
            <a:r>
              <a:rPr lang="en-US" sz="2800" b="1" i="0" u="sng" dirty="0">
                <a:solidFill>
                  <a:srgbClr val="444444"/>
                </a:solidFill>
                <a:effectLst/>
                <a:highlight>
                  <a:srgbClr val="FFFFFF"/>
                </a:highlight>
                <a:latin typeface="Times New Roman" panose="02020603050405020304" pitchFamily="18" charset="0"/>
                <a:cs typeface="Times New Roman" panose="02020603050405020304" pitchFamily="18" charset="0"/>
              </a:rPr>
              <a:t>Could be transient due to:</a:t>
            </a:r>
          </a:p>
          <a:p>
            <a:pPr marL="514350" indent="-514350">
              <a:buFont typeface="+mj-lt"/>
              <a:buAutoNum type="arabicPeriod"/>
            </a:pPr>
            <a:r>
              <a:rPr lang="en-US" sz="2800" b="0" i="0" dirty="0">
                <a:solidFill>
                  <a:srgbClr val="444444"/>
                </a:solidFill>
                <a:effectLst/>
                <a:highlight>
                  <a:srgbClr val="FFFFFF"/>
                </a:highlight>
                <a:latin typeface="Times New Roman" panose="02020603050405020304" pitchFamily="18" charset="0"/>
                <a:cs typeface="Times New Roman" panose="02020603050405020304" pitchFamily="18" charset="0"/>
              </a:rPr>
              <a:t>Supine hypotension</a:t>
            </a:r>
          </a:p>
          <a:p>
            <a:pPr marL="514350" indent="-514350">
              <a:buFont typeface="+mj-lt"/>
              <a:buAutoNum type="arabicPeriod"/>
            </a:pPr>
            <a:r>
              <a:rPr lang="en-US" sz="2800" b="0" i="0" dirty="0">
                <a:solidFill>
                  <a:srgbClr val="444444"/>
                </a:solidFill>
                <a:effectLst/>
                <a:highlight>
                  <a:srgbClr val="FFFFFF"/>
                </a:highlight>
                <a:latin typeface="Times New Roman" panose="02020603050405020304" pitchFamily="18" charset="0"/>
                <a:cs typeface="Times New Roman" panose="02020603050405020304" pitchFamily="18" charset="0"/>
              </a:rPr>
              <a:t>Paracervical block</a:t>
            </a:r>
          </a:p>
          <a:p>
            <a:pPr marL="514350" indent="-514350">
              <a:buFont typeface="+mj-lt"/>
              <a:buAutoNum type="arabicPeriod"/>
            </a:pPr>
            <a:r>
              <a:rPr lang="en-US" sz="2800" b="0" i="0" dirty="0">
                <a:solidFill>
                  <a:srgbClr val="444444"/>
                </a:solidFill>
                <a:effectLst/>
                <a:highlight>
                  <a:srgbClr val="FFFFFF"/>
                </a:highlight>
                <a:latin typeface="Times New Roman" panose="02020603050405020304" pitchFamily="18" charset="0"/>
                <a:cs typeface="Times New Roman" panose="02020603050405020304" pitchFamily="18" charset="0"/>
              </a:rPr>
              <a:t>Epidural and spinal anesthesia</a:t>
            </a:r>
          </a:p>
          <a:p>
            <a:r>
              <a:rPr lang="en-US" sz="2800" b="1" i="0" u="sng" dirty="0">
                <a:solidFill>
                  <a:srgbClr val="444444"/>
                </a:solidFill>
                <a:effectLst/>
                <a:highlight>
                  <a:srgbClr val="FFFFFF"/>
                </a:highlight>
                <a:latin typeface="Times New Roman" panose="02020603050405020304" pitchFamily="18" charset="0"/>
                <a:cs typeface="Times New Roman" panose="02020603050405020304" pitchFamily="18" charset="0"/>
              </a:rPr>
              <a:t>Other possible causes:</a:t>
            </a:r>
          </a:p>
          <a:p>
            <a:r>
              <a:rPr lang="en-US" sz="2800" b="0" i="0" dirty="0">
                <a:solidFill>
                  <a:srgbClr val="444444"/>
                </a:solidFill>
                <a:effectLst/>
                <a:highlight>
                  <a:srgbClr val="FFFFFF"/>
                </a:highlight>
                <a:latin typeface="Times New Roman" panose="02020603050405020304" pitchFamily="18" charset="0"/>
                <a:cs typeface="Times New Roman" panose="02020603050405020304" pitchFamily="18" charset="0"/>
              </a:rPr>
              <a:t>Prolonged cord compression </a:t>
            </a:r>
          </a:p>
          <a:p>
            <a:r>
              <a:rPr lang="en-US" sz="2800" b="0" i="0" dirty="0">
                <a:solidFill>
                  <a:srgbClr val="444444"/>
                </a:solidFill>
                <a:effectLst/>
                <a:highlight>
                  <a:srgbClr val="FFFFFF"/>
                </a:highlight>
                <a:latin typeface="Times New Roman" panose="02020603050405020304" pitchFamily="18" charset="0"/>
                <a:cs typeface="Times New Roman" panose="02020603050405020304" pitchFamily="18" charset="0"/>
              </a:rPr>
              <a:t>Cord prolapse</a:t>
            </a:r>
          </a:p>
          <a:p>
            <a:r>
              <a:rPr lang="en-US" sz="2800" b="0" i="0" dirty="0">
                <a:solidFill>
                  <a:srgbClr val="444444"/>
                </a:solidFill>
                <a:effectLst/>
                <a:highlight>
                  <a:srgbClr val="FFFFFF"/>
                </a:highlight>
                <a:latin typeface="Times New Roman" panose="02020603050405020304" pitchFamily="18" charset="0"/>
                <a:cs typeface="Times New Roman" panose="02020603050405020304" pitchFamily="18" charset="0"/>
              </a:rPr>
              <a:t>Tetanic uterine contractions (</a:t>
            </a:r>
            <a:r>
              <a:rPr lang="en-US" b="0" i="0" dirty="0">
                <a:solidFill>
                  <a:srgbClr val="040C28"/>
                </a:solidFill>
                <a:effectLst/>
                <a:latin typeface="Times New Roman" panose="02020603050405020304" pitchFamily="18" charset="0"/>
                <a:cs typeface="Times New Roman" panose="02020603050405020304" pitchFamily="18" charset="0"/>
              </a:rPr>
              <a:t>Hyper stimulation of the uterus with oxytocin or prostaglandin)</a:t>
            </a:r>
            <a:endParaRPr lang="en-US" sz="2800" b="0" i="0" dirty="0">
              <a:solidFill>
                <a:srgbClr val="444444"/>
              </a:solidFill>
              <a:effectLst/>
              <a:highlight>
                <a:srgbClr val="FFFFFF"/>
              </a:highlight>
              <a:latin typeface="Times New Roman" panose="02020603050405020304" pitchFamily="18" charset="0"/>
              <a:cs typeface="Times New Roman" panose="02020603050405020304" pitchFamily="18" charset="0"/>
            </a:endParaRPr>
          </a:p>
          <a:p>
            <a:r>
              <a:rPr lang="en-US" sz="2800" b="0" i="0" dirty="0">
                <a:solidFill>
                  <a:srgbClr val="444444"/>
                </a:solidFill>
                <a:effectLst/>
                <a:highlight>
                  <a:srgbClr val="FFFFFF"/>
                </a:highlight>
                <a:latin typeface="Times New Roman" panose="02020603050405020304" pitchFamily="18" charset="0"/>
                <a:cs typeface="Times New Roman" panose="02020603050405020304" pitchFamily="18" charset="0"/>
              </a:rPr>
              <a:t>Maternal seizures</a:t>
            </a:r>
          </a:p>
          <a:p>
            <a:r>
              <a:rPr lang="en-US" sz="2800" b="0" i="0" dirty="0">
                <a:solidFill>
                  <a:srgbClr val="444444"/>
                </a:solidFill>
                <a:effectLst/>
                <a:highlight>
                  <a:srgbClr val="FFFFFF"/>
                </a:highlight>
                <a:latin typeface="Times New Roman" panose="02020603050405020304" pitchFamily="18" charset="0"/>
                <a:cs typeface="Times New Roman" panose="02020603050405020304" pitchFamily="18" charset="0"/>
              </a:rPr>
              <a:t>Rapid fetal descent may cause strong vagal response</a:t>
            </a:r>
          </a:p>
          <a:p>
            <a:r>
              <a:rPr lang="en-US" sz="2800" b="0" i="0" dirty="0">
                <a:solidFill>
                  <a:srgbClr val="444444"/>
                </a:solidFill>
                <a:effectLst/>
                <a:highlight>
                  <a:srgbClr val="FFFFFF"/>
                </a:highlight>
                <a:latin typeface="Times New Roman" panose="02020603050405020304" pitchFamily="18" charset="0"/>
                <a:cs typeface="Times New Roman" panose="02020603050405020304" pitchFamily="18" charset="0"/>
              </a:rPr>
              <a:t>Vigorous vaginal examination may cause strong vagal response</a:t>
            </a:r>
          </a:p>
          <a:p>
            <a:r>
              <a:rPr lang="en-US" b="1" u="sng" dirty="0">
                <a:solidFill>
                  <a:srgbClr val="444444"/>
                </a:solidFill>
                <a:highlight>
                  <a:srgbClr val="FFFFFF"/>
                </a:highlight>
                <a:latin typeface="Times New Roman" panose="02020603050405020304" pitchFamily="18" charset="0"/>
                <a:cs typeface="Times New Roman" panose="02020603050405020304" pitchFamily="18" charset="0"/>
              </a:rPr>
              <a:t>If associated with vaginal bleeding we have to think of</a:t>
            </a:r>
            <a:r>
              <a:rPr lang="en-US" b="1" dirty="0">
                <a:solidFill>
                  <a:srgbClr val="444444"/>
                </a:solidFill>
                <a:highlight>
                  <a:srgbClr val="FFFFFF"/>
                </a:highlight>
                <a:latin typeface="Times New Roman" panose="02020603050405020304" pitchFamily="18" charset="0"/>
                <a:cs typeface="Times New Roman" panose="02020603050405020304" pitchFamily="18" charset="0"/>
              </a:rPr>
              <a:t>: </a:t>
            </a:r>
            <a:r>
              <a:rPr lang="en-US" dirty="0">
                <a:solidFill>
                  <a:srgbClr val="444444"/>
                </a:solidFill>
                <a:highlight>
                  <a:srgbClr val="FFFFFF"/>
                </a:highlight>
                <a:latin typeface="Times New Roman" panose="02020603050405020304" pitchFamily="18" charset="0"/>
                <a:cs typeface="Times New Roman" panose="02020603050405020304" pitchFamily="18" charset="0"/>
              </a:rPr>
              <a:t>Major abruptio placenta, rupture uterus and vasa previa.</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681185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05810-41A0-C00F-8217-D18B0C9B9D6C}"/>
              </a:ext>
            </a:extLst>
          </p:cNvPr>
          <p:cNvSpPr>
            <a:spLocks noGrp="1"/>
          </p:cNvSpPr>
          <p:nvPr>
            <p:ph type="title"/>
          </p:nvPr>
        </p:nvSpPr>
        <p:spPr/>
        <p:txBody>
          <a:bodyPr>
            <a:normAutofit/>
          </a:bodyPr>
          <a:lstStyle/>
          <a:p>
            <a:pPr algn="ctr"/>
            <a:r>
              <a:rPr lang="en-US" sz="6000" b="1" dirty="0">
                <a:solidFill>
                  <a:srgbClr val="FF0000"/>
                </a:solidFill>
                <a:latin typeface="Times New Roman" charset="0"/>
                <a:ea typeface="Times New Roman" charset="0"/>
                <a:cs typeface="Times New Roman" charset="0"/>
              </a:rPr>
              <a:t>Prolonged decelerations</a:t>
            </a:r>
            <a:endParaRPr lang="en-US" sz="6000" dirty="0"/>
          </a:p>
        </p:txBody>
      </p:sp>
      <p:pic>
        <p:nvPicPr>
          <p:cNvPr id="4" name="Content Placeholder 4">
            <a:extLst>
              <a:ext uri="{FF2B5EF4-FFF2-40B4-BE49-F238E27FC236}">
                <a16:creationId xmlns:a16="http://schemas.microsoft.com/office/drawing/2014/main" id="{62D0A65A-3584-D709-DAD0-BAC9D16AEA0E}"/>
              </a:ext>
            </a:extLst>
          </p:cNvPr>
          <p:cNvPicPr>
            <a:picLocks noGrp="1" noChangeAspect="1"/>
          </p:cNvPicPr>
          <p:nvPr>
            <p:ph idx="1"/>
          </p:nvPr>
        </p:nvPicPr>
        <p:blipFill>
          <a:blip r:embed="rId2"/>
          <a:stretch>
            <a:fillRect/>
          </a:stretch>
        </p:blipFill>
        <p:spPr>
          <a:xfrm>
            <a:off x="3195108" y="1825625"/>
            <a:ext cx="5801784" cy="4351338"/>
          </a:xfrm>
          <a:prstGeom prst="rect">
            <a:avLst/>
          </a:prstGeom>
          <a:solidFill>
            <a:schemeClr val="tx1"/>
          </a:solidFill>
        </p:spPr>
      </p:pic>
    </p:spTree>
    <p:extLst>
      <p:ext uri="{BB962C8B-B14F-4D97-AF65-F5344CB8AC3E}">
        <p14:creationId xmlns:p14="http://schemas.microsoft.com/office/powerpoint/2010/main" val="18748173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A75B9-0229-0141-25FD-F582B930EA11}"/>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charset="0"/>
                <a:ea typeface="Times New Roman" charset="0"/>
                <a:cs typeface="Times New Roman" charset="0"/>
              </a:rPr>
              <a:t>Prolonged Decelerations</a:t>
            </a:r>
            <a:endParaRPr lang="en-US" dirty="0"/>
          </a:p>
        </p:txBody>
      </p:sp>
      <p:sp>
        <p:nvSpPr>
          <p:cNvPr id="3" name="Content Placeholder 2">
            <a:extLst>
              <a:ext uri="{FF2B5EF4-FFF2-40B4-BE49-F238E27FC236}">
                <a16:creationId xmlns:a16="http://schemas.microsoft.com/office/drawing/2014/main" id="{37206F55-481C-0707-A49B-648309192909}"/>
              </a:ext>
            </a:extLst>
          </p:cNvPr>
          <p:cNvSpPr>
            <a:spLocks noGrp="1"/>
          </p:cNvSpPr>
          <p:nvPr>
            <p:ph idx="1"/>
          </p:nvPr>
        </p:nvSpPr>
        <p:spPr/>
        <p:txBody>
          <a:bodyPr/>
          <a:lstStyle/>
          <a:p>
            <a:endParaRPr lang="en-US" dirty="0"/>
          </a:p>
        </p:txBody>
      </p:sp>
      <p:pic>
        <p:nvPicPr>
          <p:cNvPr id="4" name="Content Placeholder 3">
            <a:extLst>
              <a:ext uri="{FF2B5EF4-FFF2-40B4-BE49-F238E27FC236}">
                <a16:creationId xmlns:a16="http://schemas.microsoft.com/office/drawing/2014/main" id="{3E2FE747-1220-C782-1560-9432DE052BA1}"/>
              </a:ext>
            </a:extLst>
          </p:cNvPr>
          <p:cNvPicPr>
            <a:picLocks noChangeAspect="1"/>
          </p:cNvPicPr>
          <p:nvPr/>
        </p:nvPicPr>
        <p:blipFill>
          <a:blip r:embed="rId2"/>
          <a:stretch>
            <a:fillRect/>
          </a:stretch>
        </p:blipFill>
        <p:spPr>
          <a:xfrm>
            <a:off x="1666240" y="2011679"/>
            <a:ext cx="8717280" cy="4165283"/>
          </a:xfrm>
          <a:prstGeom prst="rect">
            <a:avLst/>
          </a:prstGeom>
        </p:spPr>
      </p:pic>
    </p:spTree>
    <p:extLst>
      <p:ext uri="{BB962C8B-B14F-4D97-AF65-F5344CB8AC3E}">
        <p14:creationId xmlns:p14="http://schemas.microsoft.com/office/powerpoint/2010/main" val="29247665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5270E-7845-1313-FE65-F5CC595CED8D}"/>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charset="0"/>
                <a:ea typeface="Times New Roman" charset="0"/>
                <a:cs typeface="Times New Roman" charset="0"/>
              </a:rPr>
              <a:t>Prolonged decelerations</a:t>
            </a:r>
            <a:endParaRPr lang="en-US" dirty="0"/>
          </a:p>
        </p:txBody>
      </p:sp>
      <p:sp>
        <p:nvSpPr>
          <p:cNvPr id="3" name="Content Placeholder 2">
            <a:extLst>
              <a:ext uri="{FF2B5EF4-FFF2-40B4-BE49-F238E27FC236}">
                <a16:creationId xmlns:a16="http://schemas.microsoft.com/office/drawing/2014/main" id="{F2FA80F2-1DE9-D3E9-C3F2-FF7E205C1400}"/>
              </a:ext>
            </a:extLst>
          </p:cNvPr>
          <p:cNvSpPr>
            <a:spLocks noGrp="1"/>
          </p:cNvSpPr>
          <p:nvPr>
            <p:ph idx="1"/>
          </p:nvPr>
        </p:nvSpPr>
        <p:spPr>
          <a:xfrm>
            <a:off x="838200" y="2001519"/>
            <a:ext cx="10515600" cy="4175443"/>
          </a:xfrm>
        </p:spPr>
        <p:txBody>
          <a:bodyPr/>
          <a:lstStyle/>
          <a:p>
            <a:r>
              <a:rPr lang="en-US" sz="3200" b="1" i="0" dirty="0">
                <a:solidFill>
                  <a:schemeClr val="tx1">
                    <a:lumMod val="95000"/>
                    <a:lumOff val="5000"/>
                  </a:schemeClr>
                </a:solidFill>
                <a:effectLst/>
                <a:latin typeface="Times New Roman" panose="02020603050405020304" pitchFamily="18" charset="0"/>
                <a:cs typeface="Times New Roman" panose="02020603050405020304" pitchFamily="18" charset="0"/>
              </a:rPr>
              <a:t>There is a “rule of 3's” for fetal bradycardia when they are prolonged</a:t>
            </a:r>
            <a:r>
              <a:rPr lang="en-US" sz="3200" b="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p>
          <a:p>
            <a:r>
              <a:rPr lang="en-US" sz="3200" b="0" i="0" dirty="0">
                <a:solidFill>
                  <a:schemeClr val="tx1">
                    <a:lumMod val="95000"/>
                    <a:lumOff val="5000"/>
                  </a:schemeClr>
                </a:solidFill>
                <a:effectLst/>
                <a:latin typeface="Times New Roman" panose="02020603050405020304" pitchFamily="18" charset="0"/>
                <a:cs typeface="Times New Roman" panose="02020603050405020304" pitchFamily="18" charset="0"/>
              </a:rPr>
              <a:t> 3 minutes – call for help.</a:t>
            </a:r>
          </a:p>
          <a:p>
            <a:r>
              <a:rPr lang="en-US" sz="3200" b="0" i="0" dirty="0">
                <a:solidFill>
                  <a:schemeClr val="tx1">
                    <a:lumMod val="95000"/>
                    <a:lumOff val="5000"/>
                  </a:schemeClr>
                </a:solidFill>
                <a:effectLst/>
                <a:latin typeface="Times New Roman" panose="02020603050405020304" pitchFamily="18" charset="0"/>
                <a:cs typeface="Times New Roman" panose="02020603050405020304" pitchFamily="18" charset="0"/>
              </a:rPr>
              <a:t> 6 minutes – move to theatre</a:t>
            </a:r>
          </a:p>
          <a:p>
            <a:r>
              <a:rPr lang="en-US" sz="3200" b="0" i="0" dirty="0">
                <a:solidFill>
                  <a:schemeClr val="tx1">
                    <a:lumMod val="95000"/>
                    <a:lumOff val="5000"/>
                  </a:schemeClr>
                </a:solidFill>
                <a:effectLst/>
                <a:latin typeface="Times New Roman" panose="02020603050405020304" pitchFamily="18" charset="0"/>
                <a:cs typeface="Times New Roman" panose="02020603050405020304" pitchFamily="18" charset="0"/>
              </a:rPr>
              <a:t> 9 minutes – prepare for delivery</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30236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1E94A-BD84-068C-35FC-AB1EAC334F7D}"/>
              </a:ext>
            </a:extLst>
          </p:cNvPr>
          <p:cNvSpPr>
            <a:spLocks noGrp="1"/>
          </p:cNvSpPr>
          <p:nvPr>
            <p:ph type="title"/>
          </p:nvPr>
        </p:nvSpPr>
        <p:spPr/>
        <p:txBody>
          <a:bodyPr>
            <a:normAutofit/>
          </a:bodyPr>
          <a:lstStyle/>
          <a:p>
            <a:pPr algn="ctr"/>
            <a:r>
              <a:rPr lang="en-US" sz="6000" b="1" dirty="0">
                <a:solidFill>
                  <a:srgbClr val="FF0000"/>
                </a:solidFill>
                <a:latin typeface="Times New Roman" charset="0"/>
                <a:ea typeface="Times New Roman" charset="0"/>
                <a:cs typeface="Times New Roman" charset="0"/>
              </a:rPr>
              <a:t>Interpretation of FH tracings</a:t>
            </a:r>
            <a:endParaRPr lang="en-US" sz="6000" dirty="0"/>
          </a:p>
        </p:txBody>
      </p:sp>
      <p:pic>
        <p:nvPicPr>
          <p:cNvPr id="5" name="table">
            <a:extLst>
              <a:ext uri="{FF2B5EF4-FFF2-40B4-BE49-F238E27FC236}">
                <a16:creationId xmlns:a16="http://schemas.microsoft.com/office/drawing/2014/main" id="{BA6AC0B6-4303-52FA-4022-544246920A82}"/>
              </a:ext>
            </a:extLst>
          </p:cNvPr>
          <p:cNvPicPr>
            <a:picLocks noGrp="1" noChangeAspect="1"/>
          </p:cNvPicPr>
          <p:nvPr>
            <p:ph idx="1"/>
          </p:nvPr>
        </p:nvPicPr>
        <p:blipFill>
          <a:blip r:embed="rId2"/>
          <a:stretch>
            <a:fillRect/>
          </a:stretch>
        </p:blipFill>
        <p:spPr>
          <a:xfrm>
            <a:off x="838200" y="1825624"/>
            <a:ext cx="10205720" cy="4829175"/>
          </a:xfrm>
          <a:prstGeom prst="rect">
            <a:avLst/>
          </a:prstGeom>
        </p:spPr>
      </p:pic>
    </p:spTree>
    <p:extLst>
      <p:ext uri="{BB962C8B-B14F-4D97-AF65-F5344CB8AC3E}">
        <p14:creationId xmlns:p14="http://schemas.microsoft.com/office/powerpoint/2010/main" val="3679074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8221-FB51-C8F1-C5A7-A7714A924CC3}"/>
              </a:ext>
            </a:extLst>
          </p:cNvPr>
          <p:cNvSpPr>
            <a:spLocks noGrp="1"/>
          </p:cNvSpPr>
          <p:nvPr>
            <p:ph type="title"/>
          </p:nvPr>
        </p:nvSpPr>
        <p:spPr/>
        <p:txBody>
          <a:bodyPr>
            <a:normAutofit/>
          </a:bodyPr>
          <a:lstStyle/>
          <a:p>
            <a:pPr algn="ctr"/>
            <a:r>
              <a:rPr lang="en-US" sz="6000" b="1" dirty="0">
                <a:solidFill>
                  <a:srgbClr val="FF0000"/>
                </a:solidFill>
                <a:latin typeface="Times New Roman" charset="0"/>
                <a:ea typeface="Times New Roman" charset="0"/>
                <a:cs typeface="Times New Roman" charset="0"/>
              </a:rPr>
              <a:t>Interpretation of FH tracings</a:t>
            </a:r>
            <a:endParaRPr lang="en-US" sz="6000" dirty="0"/>
          </a:p>
        </p:txBody>
      </p:sp>
      <p:pic>
        <p:nvPicPr>
          <p:cNvPr id="4" name="Content Placeholder 3">
            <a:extLst>
              <a:ext uri="{FF2B5EF4-FFF2-40B4-BE49-F238E27FC236}">
                <a16:creationId xmlns:a16="http://schemas.microsoft.com/office/drawing/2014/main" id="{48D526FC-935A-5DA4-30FB-8B5DA34AD3A5}"/>
              </a:ext>
            </a:extLst>
          </p:cNvPr>
          <p:cNvPicPr>
            <a:picLocks noGrp="1" noChangeAspect="1"/>
          </p:cNvPicPr>
          <p:nvPr>
            <p:ph idx="1"/>
          </p:nvPr>
        </p:nvPicPr>
        <p:blipFill>
          <a:blip r:embed="rId2"/>
          <a:stretch>
            <a:fillRect/>
          </a:stretch>
        </p:blipFill>
        <p:spPr>
          <a:xfrm>
            <a:off x="2550160" y="1825625"/>
            <a:ext cx="7020560" cy="4351338"/>
          </a:xfrm>
          <a:prstGeom prst="rect">
            <a:avLst/>
          </a:prstGeom>
        </p:spPr>
      </p:pic>
    </p:spTree>
    <p:extLst>
      <p:ext uri="{BB962C8B-B14F-4D97-AF65-F5344CB8AC3E}">
        <p14:creationId xmlns:p14="http://schemas.microsoft.com/office/powerpoint/2010/main" val="4009190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EDE6-A562-AD3B-9ECC-C4C0FE1485A4}"/>
              </a:ext>
            </a:extLst>
          </p:cNvPr>
          <p:cNvSpPr>
            <a:spLocks noGrp="1"/>
          </p:cNvSpPr>
          <p:nvPr>
            <p:ph type="title"/>
          </p:nvPr>
        </p:nvSpPr>
        <p:spPr/>
        <p:txBody>
          <a:bodyPr>
            <a:normAutofit fontScale="90000"/>
          </a:bodyPr>
          <a:lstStyle/>
          <a:p>
            <a:r>
              <a:rPr lang="en-US" b="1" i="0" dirty="0">
                <a:solidFill>
                  <a:srgbClr val="FF0000"/>
                </a:solidFill>
                <a:effectLst/>
                <a:latin typeface="Times New Roman" panose="02020603050405020304" pitchFamily="18" charset="0"/>
                <a:cs typeface="Times New Roman" panose="02020603050405020304" pitchFamily="18" charset="0"/>
              </a:rPr>
              <a:t>The FIGO 2015 intrapartum cardiotocography (CTG) classification system</a:t>
            </a:r>
            <a:endParaRPr lang="en-US" b="1" dirty="0"/>
          </a:p>
        </p:txBody>
      </p:sp>
      <p:pic>
        <p:nvPicPr>
          <p:cNvPr id="4" name="Content Placeholder 3">
            <a:extLst>
              <a:ext uri="{FF2B5EF4-FFF2-40B4-BE49-F238E27FC236}">
                <a16:creationId xmlns:a16="http://schemas.microsoft.com/office/drawing/2014/main" id="{156CF24A-7977-64E3-2D28-835B507E0A60}"/>
              </a:ext>
            </a:extLst>
          </p:cNvPr>
          <p:cNvPicPr>
            <a:picLocks noGrp="1" noChangeAspect="1"/>
          </p:cNvPicPr>
          <p:nvPr>
            <p:ph idx="1"/>
          </p:nvPr>
        </p:nvPicPr>
        <p:blipFill>
          <a:blip r:embed="rId2"/>
          <a:stretch>
            <a:fillRect/>
          </a:stretch>
        </p:blipFill>
        <p:spPr>
          <a:xfrm>
            <a:off x="838200" y="2116499"/>
            <a:ext cx="10515600" cy="3769589"/>
          </a:xfrm>
          <a:prstGeom prst="rect">
            <a:avLst/>
          </a:prstGeom>
        </p:spPr>
      </p:pic>
    </p:spTree>
    <p:extLst>
      <p:ext uri="{BB962C8B-B14F-4D97-AF65-F5344CB8AC3E}">
        <p14:creationId xmlns:p14="http://schemas.microsoft.com/office/powerpoint/2010/main" val="35332163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55863-F490-A664-09E9-203DC34B0055}"/>
              </a:ext>
            </a:extLst>
          </p:cNvPr>
          <p:cNvSpPr>
            <a:spLocks noGrp="1"/>
          </p:cNvSpPr>
          <p:nvPr>
            <p:ph type="title"/>
          </p:nvPr>
        </p:nvSpPr>
        <p:spPr/>
        <p:txBody>
          <a:bodyPr>
            <a:normAutofit fontScale="90000"/>
          </a:bodyPr>
          <a:lstStyle/>
          <a:p>
            <a:r>
              <a:rPr lang="en-US" sz="4400" b="1" dirty="0">
                <a:solidFill>
                  <a:srgbClr val="FF0000"/>
                </a:solidFill>
                <a:latin typeface="Times New Roman" panose="02020603050405020304" pitchFamily="18" charset="0"/>
                <a:cs typeface="Times New Roman" panose="02020603050405020304" pitchFamily="18" charset="0"/>
              </a:rPr>
              <a:t>Category 1: Strongly predictive of normal fetal acid-base status at the time of observation.</a:t>
            </a:r>
            <a:br>
              <a:rPr lang="en-US" sz="4400" b="1" dirty="0">
                <a:solidFill>
                  <a:srgbClr val="FF0000"/>
                </a:solidFill>
                <a:latin typeface="Times New Roman" panose="02020603050405020304" pitchFamily="18" charset="0"/>
                <a:cs typeface="Times New Roman" panose="02020603050405020304" pitchFamily="18" charset="0"/>
              </a:rPr>
            </a:br>
            <a:r>
              <a:rPr lang="en-US" sz="4400" b="1" dirty="0">
                <a:solidFill>
                  <a:srgbClr val="FF0000"/>
                </a:solidFill>
                <a:latin typeface="Times New Roman" panose="02020603050405020304" pitchFamily="18" charset="0"/>
                <a:cs typeface="Times New Roman" panose="02020603050405020304" pitchFamily="18" charset="0"/>
              </a:rPr>
              <a:t>Requires no specific management</a:t>
            </a:r>
            <a:r>
              <a:rPr lang="en-US" b="1" dirty="0"/>
              <a:t>.</a:t>
            </a:r>
            <a:endParaRPr lang="en-US" dirty="0"/>
          </a:p>
        </p:txBody>
      </p:sp>
      <p:pic>
        <p:nvPicPr>
          <p:cNvPr id="4" name="Content Placeholder 3" descr="A close-up of a document&#10;&#10;Description automatically generated">
            <a:extLst>
              <a:ext uri="{FF2B5EF4-FFF2-40B4-BE49-F238E27FC236}">
                <a16:creationId xmlns:a16="http://schemas.microsoft.com/office/drawing/2014/main" id="{751205C8-093E-2C78-87DE-2AE2180527E6}"/>
              </a:ext>
            </a:extLst>
          </p:cNvPr>
          <p:cNvPicPr>
            <a:picLocks noGrp="1" noChangeAspect="1"/>
          </p:cNvPicPr>
          <p:nvPr>
            <p:ph idx="1"/>
          </p:nvPr>
        </p:nvPicPr>
        <p:blipFill rotWithShape="1">
          <a:blip r:embed="rId2"/>
          <a:srcRect t="10385" r="56475" b="61207"/>
          <a:stretch/>
        </p:blipFill>
        <p:spPr>
          <a:xfrm>
            <a:off x="2807033" y="2810714"/>
            <a:ext cx="6577933" cy="2381159"/>
          </a:xfrm>
          <a:prstGeom prst="rect">
            <a:avLst/>
          </a:prstGeom>
        </p:spPr>
      </p:pic>
    </p:spTree>
    <p:extLst>
      <p:ext uri="{BB962C8B-B14F-4D97-AF65-F5344CB8AC3E}">
        <p14:creationId xmlns:p14="http://schemas.microsoft.com/office/powerpoint/2010/main" val="38407018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9962A-5DD2-BF1A-D661-72285EBB2317}"/>
              </a:ext>
            </a:extLst>
          </p:cNvPr>
          <p:cNvSpPr>
            <a:spLocks noGrp="1"/>
          </p:cNvSpPr>
          <p:nvPr>
            <p:ph type="title"/>
          </p:nvPr>
        </p:nvSpPr>
        <p:spPr/>
        <p:txBody>
          <a:bodyPr>
            <a:normAutofit/>
          </a:bodyPr>
          <a:lstStyle/>
          <a:p>
            <a:pPr algn="ctr"/>
            <a:r>
              <a:rPr lang="en-US" sz="5400" b="1" dirty="0">
                <a:solidFill>
                  <a:srgbClr val="FF0000"/>
                </a:solidFill>
                <a:latin typeface="Times New Roman" panose="02020603050405020304" pitchFamily="18" charset="0"/>
                <a:cs typeface="Times New Roman" panose="02020603050405020304" pitchFamily="18" charset="0"/>
              </a:rPr>
              <a:t>Category II FHR (Intermediate)</a:t>
            </a:r>
            <a:endParaRPr lang="en-US" sz="5400" dirty="0"/>
          </a:p>
        </p:txBody>
      </p:sp>
      <p:sp>
        <p:nvSpPr>
          <p:cNvPr id="3" name="Content Placeholder 2">
            <a:extLst>
              <a:ext uri="{FF2B5EF4-FFF2-40B4-BE49-F238E27FC236}">
                <a16:creationId xmlns:a16="http://schemas.microsoft.com/office/drawing/2014/main" id="{E386CA10-7CB7-4038-ED1D-2208CC40FFA3}"/>
              </a:ext>
            </a:extLst>
          </p:cNvPr>
          <p:cNvSpPr>
            <a:spLocks noGrp="1"/>
          </p:cNvSpPr>
          <p:nvPr>
            <p:ph idx="1"/>
          </p:nvPr>
        </p:nvSpPr>
        <p:spPr/>
        <p:txBody>
          <a:bodyPr/>
          <a:lstStyle/>
          <a:p>
            <a:pPr algn="l"/>
            <a:r>
              <a:rPr lang="en-US" b="0" i="0" dirty="0">
                <a:solidFill>
                  <a:srgbClr val="000000"/>
                </a:solidFill>
                <a:effectLst/>
                <a:latin typeface="Times New Roman" panose="02020603050405020304" pitchFamily="18" charset="0"/>
                <a:cs typeface="Times New Roman" panose="02020603050405020304" pitchFamily="18" charset="0"/>
              </a:rPr>
              <a:t>The fetal heart rate tracing shows </a:t>
            </a:r>
            <a:r>
              <a:rPr lang="en-US" b="1" i="0" dirty="0">
                <a:solidFill>
                  <a:srgbClr val="000000"/>
                </a:solidFill>
                <a:effectLst/>
                <a:latin typeface="Times New Roman" panose="02020603050405020304" pitchFamily="18" charset="0"/>
                <a:cs typeface="Times New Roman" panose="02020603050405020304" pitchFamily="18" charset="0"/>
              </a:rPr>
              <a:t>ANY </a:t>
            </a:r>
            <a:r>
              <a:rPr lang="en-US" b="0" i="0" dirty="0">
                <a:solidFill>
                  <a:srgbClr val="000000"/>
                </a:solidFill>
                <a:effectLst/>
                <a:latin typeface="Times New Roman" panose="02020603050405020304" pitchFamily="18" charset="0"/>
                <a:cs typeface="Times New Roman" panose="02020603050405020304" pitchFamily="18" charset="0"/>
              </a:rPr>
              <a:t>of the following:</a:t>
            </a:r>
          </a:p>
          <a:p>
            <a:pPr algn="l"/>
            <a:r>
              <a:rPr lang="en-US" b="0" i="0" dirty="0">
                <a:solidFill>
                  <a:srgbClr val="000000"/>
                </a:solidFill>
                <a:effectLst/>
                <a:latin typeface="Times New Roman" panose="02020603050405020304" pitchFamily="18" charset="0"/>
                <a:cs typeface="Times New Roman" panose="02020603050405020304" pitchFamily="18" charset="0"/>
              </a:rPr>
              <a:t>Tachycardia, bradycardia without absent variability, minimal variability, absent variability without recurrent decelerations, marked variability, absence of accelerations after stimulation, recurrent variable decelerations with minimal or moderate variability, prolonged deceleration </a:t>
            </a:r>
            <a:r>
              <a:rPr lang="en-US" b="0" i="0" u="sng" dirty="0">
                <a:solidFill>
                  <a:srgbClr val="000000"/>
                </a:solidFill>
                <a:effectLst/>
                <a:latin typeface="Times New Roman" panose="02020603050405020304" pitchFamily="18" charset="0"/>
                <a:cs typeface="Times New Roman" panose="02020603050405020304" pitchFamily="18" charset="0"/>
              </a:rPr>
              <a:t>&gt;</a:t>
            </a:r>
            <a:r>
              <a:rPr lang="en-US" b="0" i="0" dirty="0">
                <a:solidFill>
                  <a:srgbClr val="000000"/>
                </a:solidFill>
                <a:effectLst/>
                <a:latin typeface="Times New Roman" panose="02020603050405020304" pitchFamily="18" charset="0"/>
                <a:cs typeface="Times New Roman" panose="02020603050405020304" pitchFamily="18" charset="0"/>
              </a:rPr>
              <a:t> 2minute but less than 10 minutes, recurrent late decelerations with moderate variability, variable decelerations with other characteristics such as slow return to baseline, and "overshoot".</a:t>
            </a:r>
          </a:p>
          <a:p>
            <a:pPr algn="l"/>
            <a:r>
              <a:rPr lang="en-US" b="0" i="0" dirty="0">
                <a:solidFill>
                  <a:srgbClr val="7030A0"/>
                </a:solidFill>
                <a:effectLst/>
                <a:latin typeface="Times New Roman" panose="02020603050405020304" pitchFamily="18" charset="0"/>
                <a:cs typeface="Times New Roman" panose="02020603050405020304" pitchFamily="18" charset="0"/>
              </a:rPr>
              <a:t>Not predictive of abnormal fetal acid-base status, but requires continued surveillance and reevaluation</a:t>
            </a:r>
            <a:r>
              <a:rPr lang="en-US" b="0" i="0" dirty="0">
                <a:solidFill>
                  <a:srgbClr val="000000"/>
                </a:solidFill>
                <a:effectLst/>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0194407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F0F74-B8F0-397B-E1CC-8D7ADE70041A}"/>
              </a:ext>
            </a:extLst>
          </p:cNvPr>
          <p:cNvSpPr>
            <a:spLocks noGrp="1"/>
          </p:cNvSpPr>
          <p:nvPr>
            <p:ph type="title"/>
          </p:nvPr>
        </p:nvSpPr>
        <p:spPr/>
        <p:txBody>
          <a:bodyPr>
            <a:noAutofit/>
          </a:bodyPr>
          <a:lstStyle/>
          <a:p>
            <a:pPr algn="ctr"/>
            <a:r>
              <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Category II FHR (Intermediate)</a:t>
            </a:r>
            <a:endParaRPr lang="en-US" sz="5400" dirty="0"/>
          </a:p>
        </p:txBody>
      </p:sp>
      <p:sp>
        <p:nvSpPr>
          <p:cNvPr id="3" name="Content Placeholder 2">
            <a:extLst>
              <a:ext uri="{FF2B5EF4-FFF2-40B4-BE49-F238E27FC236}">
                <a16:creationId xmlns:a16="http://schemas.microsoft.com/office/drawing/2014/main" id="{E3E242F7-AB9C-9F79-13CA-BA5F8204F043}"/>
              </a:ext>
            </a:extLst>
          </p:cNvPr>
          <p:cNvSpPr>
            <a:spLocks noGrp="1"/>
          </p:cNvSpPr>
          <p:nvPr>
            <p:ph idx="1"/>
          </p:nvPr>
        </p:nvSpPr>
        <p:spPr/>
        <p:txBody>
          <a:bodyPr/>
          <a:lstStyle/>
          <a:p>
            <a:r>
              <a:rPr lang="en-US" sz="3200" dirty="0">
                <a:solidFill>
                  <a:schemeClr val="tx1">
                    <a:lumMod val="85000"/>
                    <a:lumOff val="15000"/>
                  </a:schemeClr>
                </a:solidFill>
                <a:latin typeface="Times New Roman" panose="02020603050405020304" pitchFamily="18" charset="0"/>
                <a:cs typeface="Times New Roman" panose="02020603050405020304" pitchFamily="18" charset="0"/>
              </a:rPr>
              <a:t>Not predictive of abnormal fetal acid-base status, so management depends on clinical circumstances.</a:t>
            </a:r>
          </a:p>
          <a:p>
            <a:r>
              <a:rPr lang="en-US" sz="3200" dirty="0">
                <a:solidFill>
                  <a:schemeClr val="tx1">
                    <a:lumMod val="85000"/>
                    <a:lumOff val="15000"/>
                  </a:schemeClr>
                </a:solidFill>
                <a:latin typeface="Times New Roman" panose="02020603050405020304" pitchFamily="18" charset="0"/>
                <a:cs typeface="Times New Roman" panose="02020603050405020304" pitchFamily="18" charset="0"/>
              </a:rPr>
              <a:t>Search for the underlying cause (ex: maternal hypotension) and correct it.</a:t>
            </a:r>
          </a:p>
          <a:p>
            <a:r>
              <a:rPr lang="en-US" sz="3200" dirty="0">
                <a:solidFill>
                  <a:schemeClr val="tx1">
                    <a:lumMod val="85000"/>
                    <a:lumOff val="15000"/>
                  </a:schemeClr>
                </a:solidFill>
                <a:latin typeface="Times New Roman" panose="02020603050405020304" pitchFamily="18" charset="0"/>
                <a:cs typeface="Times New Roman" panose="02020603050405020304" pitchFamily="18" charset="0"/>
              </a:rPr>
              <a:t>Some interventions:</a:t>
            </a:r>
          </a:p>
          <a:p>
            <a:pPr lvl="1"/>
            <a:r>
              <a:rPr lang="en-US" sz="3200" dirty="0">
                <a:solidFill>
                  <a:schemeClr val="tx1">
                    <a:lumMod val="85000"/>
                    <a:lumOff val="15000"/>
                  </a:schemeClr>
                </a:solidFill>
                <a:latin typeface="Times New Roman" panose="02020603050405020304" pitchFamily="18" charset="0"/>
                <a:cs typeface="Times New Roman" panose="02020603050405020304" pitchFamily="18" charset="0"/>
              </a:rPr>
              <a:t>Change the mother’s position to the left lateral recumbent.</a:t>
            </a:r>
          </a:p>
          <a:p>
            <a:pPr lvl="1"/>
            <a:r>
              <a:rPr lang="en-US" sz="3200" dirty="0">
                <a:solidFill>
                  <a:schemeClr val="tx1">
                    <a:lumMod val="85000"/>
                    <a:lumOff val="15000"/>
                  </a:schemeClr>
                </a:solidFill>
                <a:latin typeface="Times New Roman" panose="02020603050405020304" pitchFamily="18" charset="0"/>
                <a:cs typeface="Times New Roman" panose="02020603050405020304" pitchFamily="18" charset="0"/>
              </a:rPr>
              <a:t>Reduce the infusion rate of oxytocin</a:t>
            </a:r>
          </a:p>
          <a:p>
            <a:pPr lvl="1"/>
            <a:r>
              <a:rPr lang="en-US" sz="3200" dirty="0">
                <a:solidFill>
                  <a:schemeClr val="tx1">
                    <a:lumMod val="85000"/>
                    <a:lumOff val="15000"/>
                  </a:schemeClr>
                </a:solidFill>
                <a:latin typeface="Times New Roman" panose="02020603050405020304" pitchFamily="18" charset="0"/>
                <a:cs typeface="Times New Roman" panose="02020603050405020304" pitchFamily="18" charset="0"/>
              </a:rPr>
              <a:t>Increase intravenous fluids.</a:t>
            </a:r>
          </a:p>
          <a:p>
            <a:endParaRPr lang="en-US" dirty="0"/>
          </a:p>
        </p:txBody>
      </p:sp>
    </p:spTree>
    <p:extLst>
      <p:ext uri="{BB962C8B-B14F-4D97-AF65-F5344CB8AC3E}">
        <p14:creationId xmlns:p14="http://schemas.microsoft.com/office/powerpoint/2010/main" val="16987577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EAF85-B9FD-CA4C-3362-4BB8F57D6CAA}"/>
              </a:ext>
            </a:extLst>
          </p:cNvPr>
          <p:cNvSpPr>
            <a:spLocks noGrp="1"/>
          </p:cNvSpPr>
          <p:nvPr>
            <p:ph type="title"/>
          </p:nvPr>
        </p:nvSpPr>
        <p:spPr>
          <a:xfrm>
            <a:off x="838200" y="91440"/>
            <a:ext cx="10515600" cy="2773679"/>
          </a:xfrm>
        </p:spPr>
        <p:txBody>
          <a:bodyPr>
            <a:normAutofit/>
          </a:bodyPr>
          <a:lstStyle/>
          <a:p>
            <a:r>
              <a:rPr lang="en-US" sz="2800" b="1" u="sng" dirty="0">
                <a:solidFill>
                  <a:srgbClr val="FF0000"/>
                </a:solidFill>
                <a:latin typeface="Times New Roman" panose="02020603050405020304" pitchFamily="18" charset="0"/>
                <a:cs typeface="Times New Roman" panose="02020603050405020304" pitchFamily="18" charset="0"/>
              </a:rPr>
              <a:t>Category 3: </a:t>
            </a:r>
            <a:r>
              <a:rPr lang="en-US" sz="2800" b="1" dirty="0">
                <a:solidFill>
                  <a:srgbClr val="FF0000"/>
                </a:solidFill>
                <a:latin typeface="Times New Roman" panose="02020603050405020304" pitchFamily="18" charset="0"/>
                <a:cs typeface="Times New Roman" panose="02020603050405020304" pitchFamily="18" charset="0"/>
              </a:rPr>
              <a:t>Predictive of abnormal fetal acid-base status.</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In addition to measures in category II treatment, may consider:</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Fetal scalp blood sampling</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Ultrasound doppler velocimetry</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Delivery</a:t>
            </a:r>
            <a:endParaRPr lang="en-US" sz="2800" dirty="0"/>
          </a:p>
        </p:txBody>
      </p:sp>
      <p:pic>
        <p:nvPicPr>
          <p:cNvPr id="4" name="Content Placeholder 3" descr="A close-up of a document&#10;&#10;Description automatically generated">
            <a:extLst>
              <a:ext uri="{FF2B5EF4-FFF2-40B4-BE49-F238E27FC236}">
                <a16:creationId xmlns:a16="http://schemas.microsoft.com/office/drawing/2014/main" id="{B6DAE975-57A5-F97E-838E-7118DBA47BD3}"/>
              </a:ext>
            </a:extLst>
          </p:cNvPr>
          <p:cNvPicPr>
            <a:picLocks noGrp="1" noChangeAspect="1"/>
          </p:cNvPicPr>
          <p:nvPr>
            <p:ph idx="1"/>
          </p:nvPr>
        </p:nvPicPr>
        <p:blipFill rotWithShape="1">
          <a:blip r:embed="rId2"/>
          <a:srcRect l="51141" t="55561" r="870" b="11809"/>
          <a:stretch/>
        </p:blipFill>
        <p:spPr>
          <a:xfrm>
            <a:off x="2469711" y="3362433"/>
            <a:ext cx="7252578" cy="2735047"/>
          </a:xfrm>
          <a:prstGeom prst="rect">
            <a:avLst/>
          </a:prstGeom>
        </p:spPr>
      </p:pic>
    </p:spTree>
    <p:extLst>
      <p:ext uri="{BB962C8B-B14F-4D97-AF65-F5344CB8AC3E}">
        <p14:creationId xmlns:p14="http://schemas.microsoft.com/office/powerpoint/2010/main" val="10416226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80EEA-36F6-1062-392A-11949849C975}"/>
              </a:ext>
            </a:extLst>
          </p:cNvPr>
          <p:cNvSpPr>
            <a:spLocks noGrp="1"/>
          </p:cNvSpPr>
          <p:nvPr>
            <p:ph type="title"/>
          </p:nvPr>
        </p:nvSpPr>
        <p:spPr/>
        <p:txBody>
          <a:bodyPr>
            <a:normAutofit/>
          </a:bodyPr>
          <a:lstStyle/>
          <a:p>
            <a:pPr algn="ctr"/>
            <a:r>
              <a:rPr lang="en-US" altLang="en-US" sz="5400" b="1" dirty="0">
                <a:solidFill>
                  <a:srgbClr val="FF0000"/>
                </a:solidFill>
                <a:latin typeface="Times New Roman" charset="0"/>
                <a:ea typeface="Times New Roman" charset="0"/>
                <a:cs typeface="Times New Roman" charset="0"/>
              </a:rPr>
              <a:t>Secondary Tests of Fetal Wellbeing</a:t>
            </a:r>
            <a:endParaRPr lang="en-US" sz="5400" dirty="0"/>
          </a:p>
        </p:txBody>
      </p:sp>
      <p:sp>
        <p:nvSpPr>
          <p:cNvPr id="3" name="Content Placeholder 2">
            <a:extLst>
              <a:ext uri="{FF2B5EF4-FFF2-40B4-BE49-F238E27FC236}">
                <a16:creationId xmlns:a16="http://schemas.microsoft.com/office/drawing/2014/main" id="{2C9D1AC2-966D-5B38-65F8-F9829A7AA175}"/>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4800" b="0" i="0" u="none" strike="noStrike" kern="1200" cap="none" spc="0" normalizeH="0" baseline="0" noProof="0" dirty="0">
                <a:ln>
                  <a:noFill/>
                </a:ln>
                <a:solidFill>
                  <a:prstClr val="black"/>
                </a:solidFill>
                <a:effectLst/>
                <a:uLnTx/>
                <a:uFillTx/>
                <a:latin typeface="Times New Roman" charset="0"/>
                <a:ea typeface="Times New Roman" charset="0"/>
                <a:cs typeface="Times New Roman" charset="0"/>
              </a:rPr>
              <a:t>Fetal Scalp Sampling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4800" b="0" i="0" u="none" strike="noStrike" kern="1200" cap="none" spc="0" normalizeH="0" baseline="0" noProof="0" dirty="0">
                <a:ln>
                  <a:noFill/>
                </a:ln>
                <a:solidFill>
                  <a:prstClr val="black"/>
                </a:solidFill>
                <a:effectLst/>
                <a:uLnTx/>
                <a:uFillTx/>
                <a:latin typeface="Times New Roman" charset="0"/>
                <a:ea typeface="Times New Roman" charset="0"/>
                <a:cs typeface="Times New Roman" charset="0"/>
              </a:rPr>
              <a:t>Scalp stimulation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4800" b="0" i="0" u="none" strike="noStrike" kern="1200" cap="none" spc="0" normalizeH="0" baseline="0" noProof="0" dirty="0">
                <a:ln>
                  <a:noFill/>
                </a:ln>
                <a:solidFill>
                  <a:prstClr val="black"/>
                </a:solidFill>
                <a:effectLst/>
                <a:uLnTx/>
                <a:uFillTx/>
                <a:latin typeface="Times New Roman" charset="0"/>
                <a:ea typeface="Times New Roman" charset="0"/>
                <a:cs typeface="Times New Roman" charset="0"/>
              </a:rPr>
              <a:t>Acoustic stimulation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4800" b="0" i="0" u="none" strike="noStrike" kern="1200" cap="none" spc="0" normalizeH="0" baseline="0" noProof="0" dirty="0">
                <a:ln>
                  <a:noFill/>
                </a:ln>
                <a:solidFill>
                  <a:prstClr val="black"/>
                </a:solidFill>
                <a:effectLst/>
                <a:uLnTx/>
                <a:uFillTx/>
                <a:latin typeface="Times New Roman" charset="0"/>
                <a:ea typeface="Times New Roman" charset="0"/>
                <a:cs typeface="Times New Roman" charset="0"/>
              </a:rPr>
              <a:t>Fetal pulse oximetry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prstClr val="black"/>
                </a:solidFill>
                <a:effectLst/>
                <a:uLnTx/>
                <a:uFillTx/>
                <a:latin typeface="Times New Roman" charset="0"/>
                <a:ea typeface="Times New Roman" charset="0"/>
                <a:cs typeface="Times New Roman" charset="0"/>
              </a:rPr>
              <a:t>Fetal Electrocardiogram Analysis</a:t>
            </a:r>
            <a:r>
              <a:rPr kumimoji="0" lang="en-US" altLang="en-US" sz="4800" b="0" i="0" u="none" strike="noStrike" kern="1200" cap="none" spc="0" normalizeH="0" baseline="0" noProof="0" dirty="0">
                <a:ln>
                  <a:noFill/>
                </a:ln>
                <a:solidFill>
                  <a:srgbClr val="E7E6E6"/>
                </a:solidFill>
                <a:effectLst/>
                <a:uLnTx/>
                <a:uFillTx/>
                <a:latin typeface="Times New Roman" charset="0"/>
                <a:ea typeface="Times New Roman" charset="0"/>
                <a:cs typeface="Times New Roman" charset="0"/>
              </a:rPr>
              <a:t> </a:t>
            </a:r>
          </a:p>
          <a:p>
            <a:endParaRPr lang="en-US" dirty="0"/>
          </a:p>
        </p:txBody>
      </p:sp>
    </p:spTree>
    <p:extLst>
      <p:ext uri="{BB962C8B-B14F-4D97-AF65-F5344CB8AC3E}">
        <p14:creationId xmlns:p14="http://schemas.microsoft.com/office/powerpoint/2010/main" val="12872139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019CE-9D17-1EE2-C54F-F2445A3FE236}"/>
              </a:ext>
            </a:extLst>
          </p:cNvPr>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Fetal Blood Sampling (Fetal Scalp PH)</a:t>
            </a:r>
            <a:endParaRPr lang="en-US" dirty="0"/>
          </a:p>
        </p:txBody>
      </p:sp>
      <p:sp>
        <p:nvSpPr>
          <p:cNvPr id="3" name="Content Placeholder 2">
            <a:extLst>
              <a:ext uri="{FF2B5EF4-FFF2-40B4-BE49-F238E27FC236}">
                <a16:creationId xmlns:a16="http://schemas.microsoft.com/office/drawing/2014/main" id="{DD11BEFA-E75C-B008-A5A2-0867E1732800}"/>
              </a:ext>
            </a:extLst>
          </p:cNvPr>
          <p:cNvSpPr>
            <a:spLocks noGrp="1"/>
          </p:cNvSpPr>
          <p:nvPr>
            <p:ph idx="1"/>
          </p:nvPr>
        </p:nvSpPr>
        <p:spPr/>
        <p:txBody>
          <a:bodyPr/>
          <a:lstStyle/>
          <a:p>
            <a:r>
              <a:rPr lang="en-US" dirty="0">
                <a:latin typeface="Times New Roman" charset="0"/>
                <a:ea typeface="Times New Roman" charset="0"/>
                <a:cs typeface="Times New Roman" charset="0"/>
              </a:rPr>
              <a:t>FBS may be used in cases of abnormal CTG.</a:t>
            </a:r>
          </a:p>
          <a:p>
            <a:r>
              <a:rPr lang="en-US" dirty="0">
                <a:latin typeface="Times New Roman" charset="0"/>
                <a:ea typeface="Times New Roman" charset="0"/>
                <a:cs typeface="Times New Roman" charset="0"/>
              </a:rPr>
              <a:t>A vaginal examination needs to be performed prior to the procedure to assess the nature and position of the presenting part. </a:t>
            </a:r>
          </a:p>
          <a:p>
            <a:r>
              <a:rPr lang="en-US" b="1" u="sng" dirty="0">
                <a:solidFill>
                  <a:srgbClr val="7030A0"/>
                </a:solidFill>
                <a:latin typeface="Times New Roman" charset="0"/>
                <a:ea typeface="Times New Roman" charset="0"/>
                <a:cs typeface="Times New Roman" charset="0"/>
              </a:rPr>
              <a:t>Contraindications</a:t>
            </a:r>
            <a:r>
              <a:rPr lang="en-US" dirty="0">
                <a:latin typeface="Times New Roman" charset="0"/>
                <a:ea typeface="Times New Roman" charset="0"/>
                <a:cs typeface="Times New Roman" charset="0"/>
              </a:rPr>
              <a:t> : maternal infection, women seropositive to hepatitis B, C, or to HIV, suspected fetal blood disorders, uncertainty about the presenting part, preterm fetus.</a:t>
            </a:r>
          </a:p>
          <a:p>
            <a:r>
              <a:rPr lang="en-US" dirty="0">
                <a:latin typeface="Times New Roman" charset="0"/>
                <a:ea typeface="Times New Roman" charset="0"/>
                <a:cs typeface="Times New Roman" charset="0"/>
              </a:rPr>
              <a:t>CTG + FBS results in a reduction in cesarean deliveries when compared with CTG alone </a:t>
            </a:r>
          </a:p>
          <a:p>
            <a:endParaRPr lang="en-US" dirty="0"/>
          </a:p>
        </p:txBody>
      </p:sp>
    </p:spTree>
    <p:extLst>
      <p:ext uri="{BB962C8B-B14F-4D97-AF65-F5344CB8AC3E}">
        <p14:creationId xmlns:p14="http://schemas.microsoft.com/office/powerpoint/2010/main" val="33493423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9B8AB-471E-DB3E-B4D7-75E33A47DBE5}"/>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Fetal Scalp PH</a:t>
            </a:r>
            <a:endParaRPr lang="en-US" sz="6000" dirty="0"/>
          </a:p>
        </p:txBody>
      </p:sp>
      <p:sp>
        <p:nvSpPr>
          <p:cNvPr id="3" name="Content Placeholder 2">
            <a:extLst>
              <a:ext uri="{FF2B5EF4-FFF2-40B4-BE49-F238E27FC236}">
                <a16:creationId xmlns:a16="http://schemas.microsoft.com/office/drawing/2014/main" id="{EE51A3D0-554A-CCD4-2659-485D008BAB63}"/>
              </a:ext>
            </a:extLst>
          </p:cNvPr>
          <p:cNvSpPr>
            <a:spLocks noGrp="1"/>
          </p:cNvSpPr>
          <p:nvPr>
            <p:ph idx="1"/>
          </p:nvPr>
        </p:nvSpPr>
        <p:spPr/>
        <p:txBody>
          <a:bodyPr/>
          <a:lstStyle/>
          <a:p>
            <a:endParaRPr lang="en-US" dirty="0"/>
          </a:p>
        </p:txBody>
      </p:sp>
      <p:pic>
        <p:nvPicPr>
          <p:cNvPr id="4" name="Content Placeholder 3">
            <a:extLst>
              <a:ext uri="{FF2B5EF4-FFF2-40B4-BE49-F238E27FC236}">
                <a16:creationId xmlns:a16="http://schemas.microsoft.com/office/drawing/2014/main" id="{EA620CCD-F32A-7065-EDDA-F4EF2234C479}"/>
              </a:ext>
            </a:extLst>
          </p:cNvPr>
          <p:cNvPicPr>
            <a:picLocks noChangeAspect="1"/>
          </p:cNvPicPr>
          <p:nvPr/>
        </p:nvPicPr>
        <p:blipFill>
          <a:blip r:embed="rId2"/>
          <a:stretch>
            <a:fillRect/>
          </a:stretch>
        </p:blipFill>
        <p:spPr>
          <a:xfrm>
            <a:off x="2957513" y="2711878"/>
            <a:ext cx="6215062" cy="3303160"/>
          </a:xfrm>
          <a:prstGeom prst="rect">
            <a:avLst/>
          </a:prstGeom>
        </p:spPr>
      </p:pic>
    </p:spTree>
    <p:extLst>
      <p:ext uri="{BB962C8B-B14F-4D97-AF65-F5344CB8AC3E}">
        <p14:creationId xmlns:p14="http://schemas.microsoft.com/office/powerpoint/2010/main" val="16343590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A1701-219B-5FDA-3D4D-869B2A594459}"/>
              </a:ext>
            </a:extLst>
          </p:cNvPr>
          <p:cNvSpPr>
            <a:spLocks noGrp="1"/>
          </p:cNvSpPr>
          <p:nvPr>
            <p:ph type="title"/>
          </p:nvPr>
        </p:nvSpPr>
        <p:spPr>
          <a:xfrm>
            <a:off x="838200" y="365125"/>
            <a:ext cx="10515600" cy="2621915"/>
          </a:xfrm>
        </p:spPr>
        <p:txBody>
          <a:bodyPr/>
          <a:lstStyle/>
          <a:p>
            <a:pPr marL="457200" indent="-457200">
              <a:buFont typeface="Wingdings" panose="05000000000000000000" pitchFamily="2" charset="2"/>
              <a:buChar char="Ø"/>
            </a:pPr>
            <a:r>
              <a:rPr kumimoji="0" lang="en-US" sz="2800" b="1" i="0" u="sng"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Risks of FBS:</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Continued bleeding from the puncture site (more likely if the fetus has a pH imbalance)</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Infection</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Bruising of the baby's scalp</a:t>
            </a:r>
            <a:endParaRPr lang="en-US"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0E172C4D-F726-62B6-2144-1BD1A584605A}"/>
              </a:ext>
            </a:extLst>
          </p:cNvPr>
          <p:cNvPicPr>
            <a:picLocks noGrp="1" noChangeAspect="1"/>
          </p:cNvPicPr>
          <p:nvPr>
            <p:ph idx="1"/>
          </p:nvPr>
        </p:nvPicPr>
        <p:blipFill>
          <a:blip r:embed="rId2"/>
          <a:stretch>
            <a:fillRect/>
          </a:stretch>
        </p:blipFill>
        <p:spPr>
          <a:xfrm>
            <a:off x="2936240" y="3555048"/>
            <a:ext cx="6268720" cy="2621915"/>
          </a:xfrm>
          <a:prstGeom prst="rect">
            <a:avLst/>
          </a:prstGeom>
        </p:spPr>
      </p:pic>
    </p:spTree>
    <p:extLst>
      <p:ext uri="{BB962C8B-B14F-4D97-AF65-F5344CB8AC3E}">
        <p14:creationId xmlns:p14="http://schemas.microsoft.com/office/powerpoint/2010/main" val="40732477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59516-BD43-2789-1E74-C5880C404EF9}"/>
              </a:ext>
            </a:extLst>
          </p:cNvPr>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Fetal Blood Sampling (Fetal Scalp PH)</a:t>
            </a:r>
            <a:endParaRPr lang="en-US" dirty="0"/>
          </a:p>
        </p:txBody>
      </p:sp>
      <p:pic>
        <p:nvPicPr>
          <p:cNvPr id="4" name="table">
            <a:extLst>
              <a:ext uri="{FF2B5EF4-FFF2-40B4-BE49-F238E27FC236}">
                <a16:creationId xmlns:a16="http://schemas.microsoft.com/office/drawing/2014/main" id="{5B8D239B-4C11-B138-9140-5BE1C8E4794A}"/>
              </a:ext>
            </a:extLst>
          </p:cNvPr>
          <p:cNvPicPr>
            <a:picLocks noGrp="1" noChangeAspect="1"/>
          </p:cNvPicPr>
          <p:nvPr>
            <p:ph idx="1"/>
          </p:nvPr>
        </p:nvPicPr>
        <p:blipFill>
          <a:blip r:embed="rId2"/>
          <a:stretch>
            <a:fillRect/>
          </a:stretch>
        </p:blipFill>
        <p:spPr>
          <a:xfrm>
            <a:off x="2346960" y="1825624"/>
            <a:ext cx="7894319" cy="4869815"/>
          </a:xfrm>
          <a:prstGeom prst="rect">
            <a:avLst/>
          </a:prstGeom>
        </p:spPr>
      </p:pic>
    </p:spTree>
    <p:extLst>
      <p:ext uri="{BB962C8B-B14F-4D97-AF65-F5344CB8AC3E}">
        <p14:creationId xmlns:p14="http://schemas.microsoft.com/office/powerpoint/2010/main" val="6557187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5633E-6A74-D9C5-B1E7-235F494B728B}"/>
              </a:ext>
            </a:extLst>
          </p:cNvPr>
          <p:cNvSpPr>
            <a:spLocks noGrp="1"/>
          </p:cNvSpPr>
          <p:nvPr>
            <p:ph type="title"/>
          </p:nvPr>
        </p:nvSpPr>
        <p:spPr/>
        <p:txBody>
          <a:bodyPr>
            <a:normAutofit/>
          </a:bodyPr>
          <a:lstStyle/>
          <a:p>
            <a:pPr algn="ctr"/>
            <a:r>
              <a:rPr lang="en-US" sz="6000" b="1" dirty="0">
                <a:solidFill>
                  <a:srgbClr val="7030A0"/>
                </a:solidFill>
                <a:latin typeface="Times New Roman" panose="02020603050405020304" pitchFamily="18" charset="0"/>
                <a:cs typeface="Times New Roman" panose="02020603050405020304" pitchFamily="18" charset="0"/>
              </a:rPr>
              <a:t>Dr Amal Barakat</a:t>
            </a:r>
            <a:endParaRPr lang="en-US" sz="6000" dirty="0"/>
          </a:p>
        </p:txBody>
      </p:sp>
      <p:sp>
        <p:nvSpPr>
          <p:cNvPr id="3" name="Content Placeholder 2">
            <a:extLst>
              <a:ext uri="{FF2B5EF4-FFF2-40B4-BE49-F238E27FC236}">
                <a16:creationId xmlns:a16="http://schemas.microsoft.com/office/drawing/2014/main" id="{072FC080-9A2B-E617-F922-A1B219FCA8D5}"/>
              </a:ext>
            </a:extLst>
          </p:cNvPr>
          <p:cNvSpPr>
            <a:spLocks noGrp="1"/>
          </p:cNvSpPr>
          <p:nvPr>
            <p:ph idx="1"/>
          </p:nvPr>
        </p:nvSpPr>
        <p:spPr/>
        <p:txBody>
          <a:bodyPr/>
          <a:lstStyle/>
          <a:p>
            <a:pPr marL="0" marR="0" lvl="0" indent="0" algn="ctr" defTabSz="914400" rtl="0" eaLnBrk="1" fontAlgn="auto" latinLnBrk="0" hangingPunct="1">
              <a:lnSpc>
                <a:spcPct val="90000"/>
              </a:lnSpc>
              <a:spcBef>
                <a:spcPts val="1000"/>
              </a:spcBef>
              <a:spcAft>
                <a:spcPts val="0"/>
              </a:spcAft>
              <a:buClrTx/>
              <a:buSzTx/>
              <a:buNone/>
              <a:tabLst/>
              <a:defRPr/>
            </a:pPr>
            <a:r>
              <a:rPr kumimoji="0" lang="en-US" sz="8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Thank you</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End of Intrapartum Fetal Monitoring</a:t>
            </a:r>
          </a:p>
          <a:p>
            <a:endParaRPr lang="en-US" dirty="0"/>
          </a:p>
        </p:txBody>
      </p:sp>
    </p:spTree>
    <p:extLst>
      <p:ext uri="{BB962C8B-B14F-4D97-AF65-F5344CB8AC3E}">
        <p14:creationId xmlns:p14="http://schemas.microsoft.com/office/powerpoint/2010/main" val="3332489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TotalTime>
  <Words>2652</Words>
  <Application>Microsoft Office PowerPoint</Application>
  <PresentationFormat>Widescreen</PresentationFormat>
  <Paragraphs>289</Paragraphs>
  <Slides>67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67</vt:i4>
      </vt:variant>
    </vt:vector>
  </HeadingPairs>
  <TitlesOfParts>
    <vt:vector size="74" baseType="lpstr">
      <vt:lpstr>Arial</vt:lpstr>
      <vt:lpstr>Calibri</vt:lpstr>
      <vt:lpstr>Calibri Light</vt:lpstr>
      <vt:lpstr>mr-eaves-sans</vt:lpstr>
      <vt:lpstr>Times New Roman</vt:lpstr>
      <vt:lpstr>Wingdings</vt:lpstr>
      <vt:lpstr>Office Theme</vt:lpstr>
      <vt:lpstr>Intrapartum Fetal Monitoring (CTG)</vt:lpstr>
      <vt:lpstr>OBJECTIVES</vt:lpstr>
      <vt:lpstr>Intrapartum fetal surveillance</vt:lpstr>
      <vt:lpstr>Fetal heart rate (FHR) monitoring</vt:lpstr>
      <vt:lpstr>Structured Intermittent Auscultation</vt:lpstr>
      <vt:lpstr>Continuous Electronic Fetal Monitoring (EFM)</vt:lpstr>
      <vt:lpstr>External Electronic Continuous Fetal Monitoring</vt:lpstr>
      <vt:lpstr>External Electronic Continuous Fetal Monitoring</vt:lpstr>
      <vt:lpstr>Internal Electronic Continuous Fetal Monitoring</vt:lpstr>
      <vt:lpstr>External Vs Internal</vt:lpstr>
      <vt:lpstr>Internal Electronic Continuous Fetal Monitoring</vt:lpstr>
      <vt:lpstr>The cardiotocograph has two components: Fetal Heart Contractions</vt:lpstr>
      <vt:lpstr>How to read a CTG?</vt:lpstr>
      <vt:lpstr>Assessment of uterine contractions</vt:lpstr>
      <vt:lpstr>Montevideo Units </vt:lpstr>
      <vt:lpstr>Contractions</vt:lpstr>
      <vt:lpstr>Change in Uterine Blood Flow with Contractions</vt:lpstr>
      <vt:lpstr>Change in Uterine Blood Flow with Contractions</vt:lpstr>
      <vt:lpstr>PowerPoint Presentation</vt:lpstr>
      <vt:lpstr>Baseline Rate</vt:lpstr>
      <vt:lpstr>Tachycardia: A baseline value above 160 bpm lasting more than 10 minutes.</vt:lpstr>
      <vt:lpstr>Bradycardia: A baseline value below 110 bpm lasting more than 10 minutes</vt:lpstr>
      <vt:lpstr>Variability</vt:lpstr>
      <vt:lpstr>Variability</vt:lpstr>
      <vt:lpstr>Normal Variability</vt:lpstr>
      <vt:lpstr>Variability</vt:lpstr>
      <vt:lpstr>Reduced Variability</vt:lpstr>
      <vt:lpstr>Variability</vt:lpstr>
      <vt:lpstr>Causes of Reduced Variability</vt:lpstr>
      <vt:lpstr>Sinusoidal Pattern</vt:lpstr>
      <vt:lpstr>Sinusoidal Pattern:  A regular, smooth, undulating signal, resembling a sine wave</vt:lpstr>
      <vt:lpstr>Sinusoidal Pattern</vt:lpstr>
      <vt:lpstr>Causes of Sinusoidal Pattern</vt:lpstr>
      <vt:lpstr>Accelerations</vt:lpstr>
      <vt:lpstr>Accelerations</vt:lpstr>
      <vt:lpstr>Remember</vt:lpstr>
      <vt:lpstr>Decelerations</vt:lpstr>
      <vt:lpstr>Early decelerations</vt:lpstr>
      <vt:lpstr>Early decelerations</vt:lpstr>
      <vt:lpstr>Late decelerations</vt:lpstr>
      <vt:lpstr>Late decelerations</vt:lpstr>
      <vt:lpstr>Late decelerations</vt:lpstr>
      <vt:lpstr>Management of Late decelerations</vt:lpstr>
      <vt:lpstr>Variable decelerations</vt:lpstr>
      <vt:lpstr>Variable decelerations</vt:lpstr>
      <vt:lpstr>Variable Decelerations</vt:lpstr>
      <vt:lpstr>The accelerations before and after a variable deceleration are known as the shoulders.  Pressure on the cord initially occludes the umbilical vein, which results in an acceleration (the shoulder of the deceleration) and indicates a healthy response.  Their presence indicates the fetus is not yet hypoxic and is adapting to the reduced blood flow. </vt:lpstr>
      <vt:lpstr>Management of variable decelerations</vt:lpstr>
      <vt:lpstr>Management of variable decelerations</vt:lpstr>
      <vt:lpstr>Prolonged decelerations</vt:lpstr>
      <vt:lpstr>Causes of prolonged decelerations</vt:lpstr>
      <vt:lpstr>Prolonged decelerations</vt:lpstr>
      <vt:lpstr>Prolonged Decelerations</vt:lpstr>
      <vt:lpstr>Prolonged decelerations</vt:lpstr>
      <vt:lpstr>Interpretation of FH tracings</vt:lpstr>
      <vt:lpstr>Interpretation of FH tracings</vt:lpstr>
      <vt:lpstr>The FIGO 2015 intrapartum cardiotocography (CTG) classification system</vt:lpstr>
      <vt:lpstr>Category 1: Strongly predictive of normal fetal acid-base status at the time of observation. Requires no specific management.</vt:lpstr>
      <vt:lpstr>Category II FHR (Intermediate)</vt:lpstr>
      <vt:lpstr>Category II FHR (Intermediate)</vt:lpstr>
      <vt:lpstr>Category 3: Predictive of abnormal fetal acid-base status. In addition to measures in category II treatment, may consider: Fetal scalp blood sampling Ultrasound doppler velocimetry Delivery</vt:lpstr>
      <vt:lpstr>Secondary Tests of Fetal Wellbeing</vt:lpstr>
      <vt:lpstr>Fetal Blood Sampling (Fetal Scalp PH)</vt:lpstr>
      <vt:lpstr>Fetal Scalp PH</vt:lpstr>
      <vt:lpstr>Risks of FBS: Continued bleeding from the puncture site (more likely if the fetus has a pH imbalance) Infection Bruising of the baby's scalp</vt:lpstr>
      <vt:lpstr>Fetal Blood Sampling (Fetal Scalp PH)</vt:lpstr>
      <vt:lpstr>Dr Amal Barakat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Intrapartum Fetal Monitoring</dc:title>
  <dc:creator>Amal Barakat</dc:creator>
  <cp:lastModifiedBy>Amal</cp:lastModifiedBy>
  <cp:revision>119</cp:revision>
  <dcterms:created xsi:type="dcterms:W3CDTF">2024-02-27T14:22:20Z</dcterms:created>
  <dcterms:modified xsi:type="dcterms:W3CDTF">2025-03-24T21:48:47Z</dcterms:modified>
</cp:coreProperties>
</file>