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7" r:id="rId2"/>
    <p:sldId id="258" r:id="rId3"/>
    <p:sldId id="269" r:id="rId4"/>
    <p:sldId id="270" r:id="rId5"/>
    <p:sldId id="259" r:id="rId6"/>
    <p:sldId id="271" r:id="rId7"/>
    <p:sldId id="260" r:id="rId8"/>
    <p:sldId id="273" r:id="rId9"/>
    <p:sldId id="275" r:id="rId10"/>
    <p:sldId id="278" r:id="rId11"/>
    <p:sldId id="261" r:id="rId12"/>
    <p:sldId id="279" r:id="rId13"/>
    <p:sldId id="280" r:id="rId14"/>
    <p:sldId id="262" r:id="rId15"/>
    <p:sldId id="281" r:id="rId16"/>
    <p:sldId id="28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37"/>
    <p:restoredTop sz="91938"/>
  </p:normalViewPr>
  <p:slideViewPr>
    <p:cSldViewPr snapToGrid="0" snapToObjects="1">
      <p:cViewPr varScale="1">
        <p:scale>
          <a:sx n="112" d="100"/>
          <a:sy n="112" d="100"/>
        </p:scale>
        <p:origin x="11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 Type="http://schemas.openxmlformats.org/officeDocument/2006/relationships/slide" Target="slides/slide1.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CF0D37-9EFF-7847-855C-724F76F429F4}" type="datetimeFigureOut">
              <a:rPr lang="en-US" smtClean="0"/>
              <a:t>6/1/25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CF9C3-B143-6146-B34D-E112BF0D862E}" type="slidenum">
              <a:rPr lang="en-US" smtClean="0"/>
              <a:t>‹#›</a:t>
            </a:fld>
            <a:endParaRPr lang="en-US"/>
          </a:p>
        </p:txBody>
      </p:sp>
    </p:spTree>
    <p:extLst>
      <p:ext uri="{BB962C8B-B14F-4D97-AF65-F5344CB8AC3E}">
        <p14:creationId xmlns:p14="http://schemas.microsoft.com/office/powerpoint/2010/main" val="2645910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Subsequently, </a:t>
            </a:r>
            <a:r>
              <a:rPr lang="en-GB" sz="1200" kern="1200" dirty="0" err="1">
                <a:solidFill>
                  <a:schemeClr val="tx1"/>
                </a:solidFill>
                <a:effectLst/>
                <a:latin typeface="+mn-lt"/>
                <a:ea typeface="+mn-ea"/>
                <a:cs typeface="+mn-cs"/>
              </a:rPr>
              <a:t>hemorrhage</a:t>
            </a:r>
            <a:r>
              <a:rPr lang="en-GB" sz="1200" kern="1200" dirty="0">
                <a:solidFill>
                  <a:schemeClr val="tx1"/>
                </a:solidFill>
                <a:effectLst/>
                <a:latin typeface="+mn-lt"/>
                <a:ea typeface="+mn-ea"/>
                <a:cs typeface="+mn-cs"/>
              </a:rPr>
              <a:t> may cease and symptoms</a:t>
            </a:r>
          </a:p>
          <a:p>
            <a:r>
              <a:rPr lang="en-GB" sz="1200" kern="1200" dirty="0">
                <a:solidFill>
                  <a:schemeClr val="tx1"/>
                </a:solidFill>
                <a:effectLst/>
                <a:latin typeface="+mn-lt"/>
                <a:ea typeface="+mn-ea"/>
                <a:cs typeface="+mn-cs"/>
              </a:rPr>
              <a:t>eventually disappear. But bleeding can persist as long as products remain in the</a:t>
            </a:r>
          </a:p>
          <a:p>
            <a:r>
              <a:rPr lang="en-GB" sz="1200" kern="1200" dirty="0">
                <a:solidFill>
                  <a:schemeClr val="tx1"/>
                </a:solidFill>
                <a:effectLst/>
                <a:latin typeface="+mn-lt"/>
                <a:ea typeface="+mn-ea"/>
                <a:cs typeface="+mn-cs"/>
              </a:rPr>
              <a:t>tube. Blood slowly trickles from the tubal fimbria into the peritoneal cavity and</a:t>
            </a:r>
          </a:p>
          <a:p>
            <a:r>
              <a:rPr lang="en-GB" sz="1200" kern="1200" dirty="0">
                <a:solidFill>
                  <a:schemeClr val="tx1"/>
                </a:solidFill>
                <a:effectLst/>
                <a:latin typeface="+mn-lt"/>
                <a:ea typeface="+mn-ea"/>
                <a:cs typeface="+mn-cs"/>
              </a:rPr>
              <a:t>typically pools in the rectouterine cul-de-sac. If the fimbriated extremity is</a:t>
            </a:r>
          </a:p>
          <a:p>
            <a:r>
              <a:rPr lang="en-GB" sz="1200" kern="1200" dirty="0">
                <a:solidFill>
                  <a:schemeClr val="tx1"/>
                </a:solidFill>
                <a:effectLst/>
                <a:latin typeface="+mn-lt"/>
                <a:ea typeface="+mn-ea"/>
                <a:cs typeface="+mn-cs"/>
              </a:rPr>
              <a:t>occluded, the fallopian tube may gradually become distended by blood, forming a</a:t>
            </a:r>
          </a:p>
          <a:p>
            <a:r>
              <a:rPr lang="en-GB" sz="1200" kern="1200" dirty="0" err="1">
                <a:solidFill>
                  <a:schemeClr val="tx1"/>
                </a:solidFill>
                <a:effectLst/>
                <a:latin typeface="+mn-lt"/>
                <a:ea typeface="+mn-ea"/>
                <a:cs typeface="+mn-cs"/>
              </a:rPr>
              <a:t>hematosalpinx</a:t>
            </a:r>
            <a:r>
              <a:rPr lang="en-GB" sz="1200" kern="1200" dirty="0">
                <a:solidFill>
                  <a:schemeClr val="tx1"/>
                </a:solidFill>
                <a:effectLst/>
                <a:latin typeface="+mn-lt"/>
                <a:ea typeface="+mn-ea"/>
                <a:cs typeface="+mn-cs"/>
              </a:rPr>
              <a:t>. Uncommonly, an aborted </a:t>
            </a:r>
            <a:r>
              <a:rPr lang="en-GB" sz="1200" kern="1200" dirty="0" err="1">
                <a:solidFill>
                  <a:schemeClr val="tx1"/>
                </a:solidFill>
                <a:effectLst/>
                <a:latin typeface="+mn-lt"/>
                <a:ea typeface="+mn-ea"/>
                <a:cs typeface="+mn-cs"/>
              </a:rPr>
              <a:t>fetus</a:t>
            </a:r>
            <a:r>
              <a:rPr lang="en-GB" sz="1200" kern="1200" dirty="0">
                <a:solidFill>
                  <a:schemeClr val="tx1"/>
                </a:solidFill>
                <a:effectLst/>
                <a:latin typeface="+mn-lt"/>
                <a:ea typeface="+mn-ea"/>
                <a:cs typeface="+mn-cs"/>
              </a:rPr>
              <a:t> will implant on a peritoneal surface</a:t>
            </a:r>
          </a:p>
          <a:p>
            <a:r>
              <a:rPr lang="en-GB" sz="1200" kern="1200" dirty="0">
                <a:solidFill>
                  <a:schemeClr val="tx1"/>
                </a:solidFill>
                <a:effectLst/>
                <a:latin typeface="+mn-lt"/>
                <a:ea typeface="+mn-ea"/>
                <a:cs typeface="+mn-cs"/>
              </a:rPr>
              <a:t>and become an abdominal pregnancy,</a:t>
            </a:r>
          </a:p>
          <a:p>
            <a:endParaRPr lang="en-US" dirty="0"/>
          </a:p>
        </p:txBody>
      </p:sp>
      <p:sp>
        <p:nvSpPr>
          <p:cNvPr id="4" name="Slide Number Placeholder 3"/>
          <p:cNvSpPr>
            <a:spLocks noGrp="1"/>
          </p:cNvSpPr>
          <p:nvPr>
            <p:ph type="sldNum" sz="quarter" idx="5"/>
          </p:nvPr>
        </p:nvSpPr>
        <p:spPr/>
        <p:txBody>
          <a:bodyPr/>
          <a:lstStyle/>
          <a:p>
            <a:fld id="{6A1CF9C3-B143-6146-B34D-E112BF0D862E}" type="slidenum">
              <a:rPr lang="en-US" smtClean="0"/>
              <a:t>4</a:t>
            </a:fld>
            <a:endParaRPr lang="en-US"/>
          </a:p>
        </p:txBody>
      </p:sp>
    </p:spTree>
    <p:extLst>
      <p:ext uri="{BB962C8B-B14F-4D97-AF65-F5344CB8AC3E}">
        <p14:creationId xmlns:p14="http://schemas.microsoft.com/office/powerpoint/2010/main" val="327818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1CF9C3-B143-6146-B34D-E112BF0D862E}" type="slidenum">
              <a:rPr lang="en-US" smtClean="0"/>
              <a:t>9</a:t>
            </a:fld>
            <a:endParaRPr lang="en-US"/>
          </a:p>
        </p:txBody>
      </p:sp>
    </p:spTree>
    <p:extLst>
      <p:ext uri="{BB962C8B-B14F-4D97-AF65-F5344CB8AC3E}">
        <p14:creationId xmlns:p14="http://schemas.microsoft.com/office/powerpoint/2010/main" val="1841178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6/1/25</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6/1/25</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6/1/25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6/1/25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6/1/25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6/1/25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6/1/25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6/1/25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17F39-1423-FF41-B0BB-1309F18F8A71}"/>
              </a:ext>
            </a:extLst>
          </p:cNvPr>
          <p:cNvSpPr>
            <a:spLocks noGrp="1"/>
          </p:cNvSpPr>
          <p:nvPr>
            <p:ph type="title"/>
          </p:nvPr>
        </p:nvSpPr>
        <p:spPr/>
        <p:txBody>
          <a:bodyPr/>
          <a:lstStyle/>
          <a:p>
            <a:pPr algn="l"/>
            <a:r>
              <a:rPr lang="en-US" sz="2400" dirty="0">
                <a:solidFill>
                  <a:srgbClr val="000000"/>
                </a:solidFill>
                <a:latin typeface="Calibri"/>
              </a:rPr>
              <a:t>Introduction:</a:t>
            </a:r>
          </a:p>
        </p:txBody>
      </p:sp>
      <p:sp>
        <p:nvSpPr>
          <p:cNvPr id="3" name="Content Placeholder 2">
            <a:extLst>
              <a:ext uri="{FF2B5EF4-FFF2-40B4-BE49-F238E27FC236}">
                <a16:creationId xmlns:a16="http://schemas.microsoft.com/office/drawing/2014/main" id="{99771319-4560-BF4F-9320-C671DA519594}"/>
              </a:ext>
            </a:extLst>
          </p:cNvPr>
          <p:cNvSpPr>
            <a:spLocks noGrp="1"/>
          </p:cNvSpPr>
          <p:nvPr>
            <p:ph idx="1"/>
          </p:nvPr>
        </p:nvSpPr>
        <p:spPr/>
        <p:txBody>
          <a:bodyPr>
            <a:normAutofit/>
          </a:bodyPr>
          <a:lstStyle/>
          <a:p>
            <a:pPr algn="l"/>
            <a:r>
              <a:rPr lang="en-US" sz="2400" dirty="0">
                <a:solidFill>
                  <a:srgbClr val="000000"/>
                </a:solidFill>
                <a:latin typeface="Calibri"/>
              </a:rPr>
              <a:t>Following fertilization and fallopian tube transit, the blastocyst normally implants in the endometrial lining of the uterine cavity</a:t>
            </a:r>
          </a:p>
          <a:p>
            <a:r>
              <a:rPr lang="en-US" sz="2400" dirty="0">
                <a:solidFill>
                  <a:srgbClr val="000000"/>
                </a:solidFill>
                <a:latin typeface="Calibri"/>
              </a:rPr>
              <a:t>Implantation outside of the uterine endometrium is considered an ectopic pregnancy</a:t>
            </a:r>
          </a:p>
          <a:p>
            <a:r>
              <a:rPr lang="en-US" sz="2400" dirty="0">
                <a:solidFill>
                  <a:srgbClr val="000000"/>
                </a:solidFill>
                <a:latin typeface="Calibri"/>
              </a:rPr>
              <a:t>Ectopic pregnancies account for 0.5-1.5% of all first trimester pregnancies in the US</a:t>
            </a:r>
          </a:p>
          <a:p>
            <a:r>
              <a:rPr lang="en-US" sz="2400" dirty="0">
                <a:solidFill>
                  <a:srgbClr val="000000"/>
                </a:solidFill>
                <a:latin typeface="Calibri"/>
              </a:rPr>
              <a:t>Earlier diagnosis improves maternal survival rates through:</a:t>
            </a:r>
          </a:p>
          <a:p>
            <a:pPr lvl="1"/>
            <a:r>
              <a:rPr lang="en-US" sz="2400" dirty="0">
                <a:solidFill>
                  <a:srgbClr val="000000"/>
                </a:solidFill>
                <a:latin typeface="Calibri"/>
              </a:rPr>
              <a:t>B-</a:t>
            </a:r>
            <a:r>
              <a:rPr lang="en-US" sz="2400" dirty="0" err="1">
                <a:solidFill>
                  <a:srgbClr val="000000"/>
                </a:solidFill>
                <a:latin typeface="Calibri"/>
              </a:rPr>
              <a:t>hCG</a:t>
            </a:r>
            <a:r>
              <a:rPr lang="en-US" sz="2400" dirty="0">
                <a:solidFill>
                  <a:srgbClr val="000000"/>
                </a:solidFill>
                <a:latin typeface="Calibri"/>
              </a:rPr>
              <a:t> assays</a:t>
            </a:r>
          </a:p>
          <a:p>
            <a:pPr lvl="1"/>
            <a:r>
              <a:rPr lang="en-US" sz="2400" dirty="0">
                <a:solidFill>
                  <a:srgbClr val="000000"/>
                </a:solidFill>
                <a:latin typeface="Calibri"/>
              </a:rPr>
              <a:t>Transvaginal sonography </a:t>
            </a:r>
          </a:p>
          <a:p>
            <a:pPr lvl="1"/>
            <a:endParaRPr lang="en-US" dirty="0"/>
          </a:p>
        </p:txBody>
      </p:sp>
    </p:spTree>
    <p:extLst>
      <p:ext uri="{BB962C8B-B14F-4D97-AF65-F5344CB8AC3E}">
        <p14:creationId xmlns:p14="http://schemas.microsoft.com/office/powerpoint/2010/main" val="228171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EE4FF-CEBC-8B46-BDCF-5F4DC28EEB10}"/>
              </a:ext>
            </a:extLst>
          </p:cNvPr>
          <p:cNvSpPr>
            <a:spLocks noGrp="1"/>
          </p:cNvSpPr>
          <p:nvPr>
            <p:ph type="title"/>
          </p:nvPr>
        </p:nvSpPr>
        <p:spPr/>
        <p:txBody>
          <a:bodyPr/>
          <a:lstStyle/>
          <a:p>
            <a:pPr algn="l"/>
            <a:r>
              <a:rPr lang="en-US" sz="2400" dirty="0">
                <a:solidFill>
                  <a:srgbClr val="000000"/>
                </a:solidFill>
                <a:latin typeface="Calibri"/>
              </a:rPr>
              <a:t>Tubal pregnancy</a:t>
            </a:r>
          </a:p>
        </p:txBody>
      </p:sp>
      <p:sp>
        <p:nvSpPr>
          <p:cNvPr id="3" name="Content Placeholder 2">
            <a:extLst>
              <a:ext uri="{FF2B5EF4-FFF2-40B4-BE49-F238E27FC236}">
                <a16:creationId xmlns:a16="http://schemas.microsoft.com/office/drawing/2014/main" id="{A33BEFA3-05AB-6F48-8BCD-2EB04AB58881}"/>
              </a:ext>
            </a:extLst>
          </p:cNvPr>
          <p:cNvSpPr>
            <a:spLocks noGrp="1"/>
          </p:cNvSpPr>
          <p:nvPr>
            <p:ph idx="1"/>
          </p:nvPr>
        </p:nvSpPr>
        <p:spPr/>
        <p:txBody>
          <a:bodyPr>
            <a:normAutofit fontScale="70000" lnSpcReduction="20000"/>
          </a:bodyPr>
          <a:lstStyle/>
          <a:p>
            <a:pPr algn="l"/>
            <a:r>
              <a:rPr lang="en-US" sz="2400" dirty="0">
                <a:solidFill>
                  <a:srgbClr val="000000"/>
                </a:solidFill>
                <a:latin typeface="Calibri"/>
              </a:rPr>
              <a:t>95% of ectopic pregnancies implant in the fallopian tube</a:t>
            </a:r>
          </a:p>
          <a:p>
            <a:pPr lvl="1"/>
            <a:r>
              <a:rPr lang="en-US" sz="2400" dirty="0">
                <a:solidFill>
                  <a:srgbClr val="000000"/>
                </a:solidFill>
                <a:latin typeface="Calibri"/>
              </a:rPr>
              <a:t>Ampulla – 70%</a:t>
            </a:r>
          </a:p>
          <a:p>
            <a:pPr lvl="1"/>
            <a:r>
              <a:rPr lang="en-US" sz="2400" dirty="0">
                <a:solidFill>
                  <a:srgbClr val="000000"/>
                </a:solidFill>
                <a:latin typeface="Calibri"/>
              </a:rPr>
              <a:t>Isthmic – 12%</a:t>
            </a:r>
          </a:p>
          <a:p>
            <a:pPr lvl="1"/>
            <a:r>
              <a:rPr lang="en-US" sz="2400" dirty="0">
                <a:solidFill>
                  <a:srgbClr val="000000"/>
                </a:solidFill>
                <a:latin typeface="Calibri"/>
              </a:rPr>
              <a:t>Fimbria- 11%</a:t>
            </a:r>
          </a:p>
          <a:p>
            <a:pPr lvl="1"/>
            <a:r>
              <a:rPr lang="en-US" sz="2400" dirty="0">
                <a:solidFill>
                  <a:srgbClr val="000000"/>
                </a:solidFill>
                <a:latin typeface="Calibri"/>
              </a:rPr>
              <a:t>Interstitial tube pregnancies 2%</a:t>
            </a:r>
          </a:p>
          <a:p>
            <a:r>
              <a:rPr lang="en-US" sz="2400" dirty="0">
                <a:solidFill>
                  <a:srgbClr val="000000"/>
                </a:solidFill>
                <a:latin typeface="Calibri"/>
              </a:rPr>
              <a:t>5% are nontubal ectopic pregnancies, sites include:</a:t>
            </a:r>
          </a:p>
          <a:p>
            <a:pPr lvl="1"/>
            <a:r>
              <a:rPr lang="en-US" sz="2400" dirty="0">
                <a:solidFill>
                  <a:srgbClr val="000000"/>
                </a:solidFill>
                <a:latin typeface="Calibri"/>
              </a:rPr>
              <a:t>Ovary</a:t>
            </a:r>
          </a:p>
          <a:p>
            <a:pPr lvl="1"/>
            <a:r>
              <a:rPr lang="en-US" sz="2400" dirty="0">
                <a:solidFill>
                  <a:srgbClr val="000000"/>
                </a:solidFill>
                <a:latin typeface="Calibri"/>
              </a:rPr>
              <a:t>Peritoneal cavity</a:t>
            </a:r>
          </a:p>
          <a:p>
            <a:pPr lvl="1"/>
            <a:r>
              <a:rPr lang="en-US" sz="2400" dirty="0">
                <a:solidFill>
                  <a:srgbClr val="000000"/>
                </a:solidFill>
                <a:latin typeface="Calibri"/>
              </a:rPr>
              <a:t>Cervix</a:t>
            </a:r>
          </a:p>
          <a:p>
            <a:pPr lvl="1"/>
            <a:r>
              <a:rPr lang="en-US" sz="2400" dirty="0">
                <a:solidFill>
                  <a:srgbClr val="000000"/>
                </a:solidFill>
                <a:latin typeface="Calibri"/>
              </a:rPr>
              <a:t>Prior C- section scar</a:t>
            </a:r>
          </a:p>
          <a:p>
            <a:r>
              <a:rPr lang="en-US" sz="2400" dirty="0">
                <a:solidFill>
                  <a:srgbClr val="000000"/>
                </a:solidFill>
                <a:latin typeface="Calibri"/>
              </a:rPr>
              <a:t>Occasionally a multifetal pregnancy one implanting normally in the uterine endometrium and one pregnancy implanting in an ectopic location – termed</a:t>
            </a:r>
            <a:r>
              <a:rPr lang="en-US" sz="2400" b="1" u="sng" dirty="0">
                <a:solidFill>
                  <a:srgbClr val="000000"/>
                </a:solidFill>
                <a:latin typeface="Calibri"/>
              </a:rPr>
              <a:t>: heterotopic pregnancies </a:t>
            </a:r>
          </a:p>
          <a:p>
            <a:pPr lvl="1"/>
            <a:r>
              <a:rPr lang="en-US" sz="2400" i="0" dirty="0">
                <a:solidFill>
                  <a:srgbClr val="000000"/>
                </a:solidFill>
                <a:latin typeface="Calibri"/>
              </a:rPr>
              <a:t>Natural incidence 1:30,000</a:t>
            </a:r>
          </a:p>
          <a:p>
            <a:pPr lvl="1"/>
            <a:r>
              <a:rPr lang="en-US" sz="2400" i="0" dirty="0">
                <a:solidFill>
                  <a:srgbClr val="000000"/>
                </a:solidFill>
                <a:latin typeface="Calibri"/>
              </a:rPr>
              <a:t>With assisted reproductive technologies 9:10,000</a:t>
            </a:r>
          </a:p>
        </p:txBody>
      </p:sp>
    </p:spTree>
    <p:extLst>
      <p:ext uri="{BB962C8B-B14F-4D97-AF65-F5344CB8AC3E}">
        <p14:creationId xmlns:p14="http://schemas.microsoft.com/office/powerpoint/2010/main" val="2677739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4170-8EE3-5F42-AEBA-0540EB54263F}"/>
              </a:ext>
            </a:extLst>
          </p:cNvPr>
          <p:cNvSpPr>
            <a:spLocks noGrp="1"/>
          </p:cNvSpPr>
          <p:nvPr>
            <p:ph type="title"/>
          </p:nvPr>
        </p:nvSpPr>
        <p:spPr/>
        <p:txBody>
          <a:bodyPr/>
          <a:lstStyle/>
          <a:p>
            <a:pPr algn="l"/>
            <a:r>
              <a:rPr lang="en-US" sz="2400" dirty="0">
                <a:solidFill>
                  <a:srgbClr val="000000"/>
                </a:solidFill>
                <a:latin typeface="Calibri"/>
              </a:rPr>
              <a:t>Risk factors:</a:t>
            </a:r>
            <a:br>
              <a:rPr lang="en-US" dirty="0"/>
            </a:br>
            <a:endParaRPr lang="en-US" dirty="0"/>
          </a:p>
        </p:txBody>
      </p:sp>
      <p:sp>
        <p:nvSpPr>
          <p:cNvPr id="3" name="Content Placeholder 2">
            <a:extLst>
              <a:ext uri="{FF2B5EF4-FFF2-40B4-BE49-F238E27FC236}">
                <a16:creationId xmlns:a16="http://schemas.microsoft.com/office/drawing/2014/main" id="{4EA3BC2E-733D-0D45-A6EB-96152443612A}"/>
              </a:ext>
            </a:extLst>
          </p:cNvPr>
          <p:cNvSpPr>
            <a:spLocks noGrp="1"/>
          </p:cNvSpPr>
          <p:nvPr>
            <p:ph idx="1"/>
          </p:nvPr>
        </p:nvSpPr>
        <p:spPr/>
        <p:txBody>
          <a:bodyPr>
            <a:normAutofit fontScale="85000" lnSpcReduction="20000"/>
          </a:bodyPr>
          <a:lstStyle/>
          <a:p>
            <a:pPr algn="l"/>
            <a:r>
              <a:rPr lang="en-US" sz="2400" dirty="0">
                <a:solidFill>
                  <a:srgbClr val="000000"/>
                </a:solidFill>
                <a:latin typeface="Calibri"/>
              </a:rPr>
              <a:t>Prior tubal pregnancy:</a:t>
            </a:r>
          </a:p>
          <a:p>
            <a:pPr lvl="1"/>
            <a:r>
              <a:rPr lang="en-US" sz="2400" dirty="0">
                <a:solidFill>
                  <a:srgbClr val="000000"/>
                </a:solidFill>
                <a:latin typeface="Calibri"/>
              </a:rPr>
              <a:t>Risk is increased x5</a:t>
            </a:r>
          </a:p>
          <a:p>
            <a:r>
              <a:rPr lang="en-US" sz="2400" dirty="0">
                <a:solidFill>
                  <a:srgbClr val="000000"/>
                </a:solidFill>
                <a:latin typeface="Calibri"/>
              </a:rPr>
              <a:t>Tubal ligation procedures</a:t>
            </a:r>
          </a:p>
          <a:p>
            <a:r>
              <a:rPr lang="en-US" sz="2400" dirty="0">
                <a:solidFill>
                  <a:srgbClr val="000000"/>
                </a:solidFill>
                <a:latin typeface="Calibri"/>
              </a:rPr>
              <a:t>Endometriosis</a:t>
            </a:r>
          </a:p>
          <a:p>
            <a:r>
              <a:rPr lang="en-US" sz="2400" dirty="0">
                <a:solidFill>
                  <a:srgbClr val="000000"/>
                </a:solidFill>
                <a:latin typeface="Calibri"/>
              </a:rPr>
              <a:t>Congenital tubal anomalies (especially, diethylstilbestrol exposure in utero )</a:t>
            </a:r>
          </a:p>
          <a:p>
            <a:r>
              <a:rPr lang="en-US" sz="2400" dirty="0">
                <a:solidFill>
                  <a:srgbClr val="000000"/>
                </a:solidFill>
                <a:latin typeface="Calibri"/>
              </a:rPr>
              <a:t>Smoking- mechanism is unclear</a:t>
            </a:r>
          </a:p>
          <a:p>
            <a:r>
              <a:rPr lang="en-US" sz="2400" dirty="0">
                <a:solidFill>
                  <a:srgbClr val="000000"/>
                </a:solidFill>
                <a:latin typeface="Calibri"/>
              </a:rPr>
              <a:t>History of an STD or tubal infection can distort normal tubal anatomy</a:t>
            </a:r>
          </a:p>
          <a:p>
            <a:r>
              <a:rPr lang="en-US" sz="2400" dirty="0">
                <a:solidFill>
                  <a:srgbClr val="000000"/>
                </a:solidFill>
                <a:latin typeface="Calibri"/>
              </a:rPr>
              <a:t>For example; one episode of salpingitis can be followed by a subsequent ectopic pregnancy in up to 9%</a:t>
            </a:r>
          </a:p>
          <a:p>
            <a:r>
              <a:rPr lang="en-US" sz="2400" dirty="0">
                <a:solidFill>
                  <a:srgbClr val="000000"/>
                </a:solidFill>
                <a:latin typeface="Calibri"/>
              </a:rPr>
              <a:t>Intrauterine devices- important to note that they do not increase the risk of ectopic pregnancies compared to the general population, however they increase the RELATIVE risk of the presence of a pregnancy outside of the uterine cavity </a:t>
            </a:r>
          </a:p>
        </p:txBody>
      </p:sp>
    </p:spTree>
    <p:extLst>
      <p:ext uri="{BB962C8B-B14F-4D97-AF65-F5344CB8AC3E}">
        <p14:creationId xmlns:p14="http://schemas.microsoft.com/office/powerpoint/2010/main" val="1452287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E9220-DC0A-7A45-BE6E-5C875400A399}"/>
              </a:ext>
            </a:extLst>
          </p:cNvPr>
          <p:cNvSpPr>
            <a:spLocks noGrp="1"/>
          </p:cNvSpPr>
          <p:nvPr>
            <p:ph type="title"/>
          </p:nvPr>
        </p:nvSpPr>
        <p:spPr/>
        <p:txBody>
          <a:bodyPr/>
          <a:lstStyle/>
          <a:p>
            <a:pPr algn="l"/>
            <a:r>
              <a:rPr lang="en-US" sz="2400" dirty="0">
                <a:solidFill>
                  <a:srgbClr val="000000"/>
                </a:solidFill>
                <a:latin typeface="Calibri"/>
              </a:rPr>
              <a:t>Potential outcomes of a tubal pregnancy</a:t>
            </a:r>
          </a:p>
        </p:txBody>
      </p:sp>
      <p:sp>
        <p:nvSpPr>
          <p:cNvPr id="3" name="Content Placeholder 2">
            <a:extLst>
              <a:ext uri="{FF2B5EF4-FFF2-40B4-BE49-F238E27FC236}">
                <a16:creationId xmlns:a16="http://schemas.microsoft.com/office/drawing/2014/main" id="{F2B79D88-F414-124D-8DE9-ED0EC1648390}"/>
              </a:ext>
            </a:extLst>
          </p:cNvPr>
          <p:cNvSpPr>
            <a:spLocks noGrp="1"/>
          </p:cNvSpPr>
          <p:nvPr>
            <p:ph idx="1"/>
          </p:nvPr>
        </p:nvSpPr>
        <p:spPr>
          <a:xfrm>
            <a:off x="1371600" y="2286000"/>
            <a:ext cx="9601200" cy="3581400"/>
          </a:xfrm>
        </p:spPr>
        <p:txBody>
          <a:bodyPr>
            <a:normAutofit fontScale="92500" lnSpcReduction="20000"/>
          </a:bodyPr>
          <a:lstStyle/>
          <a:p>
            <a:pPr algn="l"/>
            <a:r>
              <a:rPr lang="en-US" sz="2400" dirty="0">
                <a:solidFill>
                  <a:srgbClr val="000000"/>
                </a:solidFill>
                <a:latin typeface="Calibri"/>
              </a:rPr>
              <a:t>The lack of a submucosal layer allows the fertilized ovum to burrow through the epithelium </a:t>
            </a:r>
          </a:p>
          <a:p>
            <a:r>
              <a:rPr lang="en-US" sz="2400" dirty="0">
                <a:solidFill>
                  <a:srgbClr val="000000"/>
                </a:solidFill>
                <a:latin typeface="Calibri"/>
              </a:rPr>
              <a:t>The zygote comes to lie near or within the </a:t>
            </a:r>
            <a:r>
              <a:rPr lang="en-US" sz="2400" dirty="0" err="1">
                <a:solidFill>
                  <a:srgbClr val="000000"/>
                </a:solidFill>
                <a:latin typeface="Calibri"/>
              </a:rPr>
              <a:t>musclaris</a:t>
            </a:r>
            <a:r>
              <a:rPr lang="en-US" sz="2400" dirty="0">
                <a:solidFill>
                  <a:srgbClr val="000000"/>
                </a:solidFill>
                <a:latin typeface="Calibri"/>
              </a:rPr>
              <a:t> which is invaded by a rapidly proliferating trophoblast</a:t>
            </a:r>
          </a:p>
          <a:p>
            <a:r>
              <a:rPr lang="en-US" sz="2400" dirty="0">
                <a:solidFill>
                  <a:srgbClr val="000000"/>
                </a:solidFill>
                <a:latin typeface="Calibri"/>
              </a:rPr>
              <a:t>The embryo or fetus in an ectopic pregnancy is often absent or stunted</a:t>
            </a:r>
          </a:p>
          <a:p>
            <a:r>
              <a:rPr lang="en-US" sz="2400" dirty="0">
                <a:solidFill>
                  <a:srgbClr val="000000"/>
                </a:solidFill>
                <a:latin typeface="Calibri"/>
              </a:rPr>
              <a:t>Outcomes include:</a:t>
            </a:r>
          </a:p>
          <a:p>
            <a:pPr lvl="1"/>
            <a:r>
              <a:rPr lang="en-US" sz="2400" dirty="0">
                <a:solidFill>
                  <a:srgbClr val="000000"/>
                </a:solidFill>
                <a:latin typeface="Calibri"/>
              </a:rPr>
              <a:t>Tubal rupture – the associated expanding pregnancy and hemorrhage can tear the fallopian tube </a:t>
            </a:r>
          </a:p>
          <a:p>
            <a:pPr lvl="1"/>
            <a:r>
              <a:rPr lang="en-US" sz="2400" dirty="0">
                <a:solidFill>
                  <a:srgbClr val="000000"/>
                </a:solidFill>
                <a:latin typeface="Calibri"/>
              </a:rPr>
              <a:t>Tubal abortion – pregnancy may pass out of the distal fallopian tube (depends on the original location of implantation of the ectopic pregnancy- distally is more favored) </a:t>
            </a:r>
          </a:p>
          <a:p>
            <a:pPr lvl="1"/>
            <a:r>
              <a:rPr lang="en-US" sz="2400" dirty="0">
                <a:solidFill>
                  <a:srgbClr val="000000"/>
                </a:solidFill>
                <a:latin typeface="Calibri"/>
              </a:rPr>
              <a:t>Pregnancy failure with resolution- spontaneous failure and reabsorption </a:t>
            </a:r>
          </a:p>
        </p:txBody>
      </p:sp>
    </p:spTree>
    <p:extLst>
      <p:ext uri="{BB962C8B-B14F-4D97-AF65-F5344CB8AC3E}">
        <p14:creationId xmlns:p14="http://schemas.microsoft.com/office/powerpoint/2010/main" val="1130638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F5814-9D49-0D44-8CA2-E5CC6D68E4DA}"/>
              </a:ext>
            </a:extLst>
          </p:cNvPr>
          <p:cNvSpPr>
            <a:spLocks noGrp="1"/>
          </p:cNvSpPr>
          <p:nvPr>
            <p:ph type="title"/>
          </p:nvPr>
        </p:nvSpPr>
        <p:spPr/>
        <p:txBody>
          <a:bodyPr/>
          <a:lstStyle/>
          <a:p>
            <a:pPr algn="l"/>
            <a:r>
              <a:rPr lang="en-US" sz="2400" dirty="0">
                <a:solidFill>
                  <a:srgbClr val="000000"/>
                </a:solidFill>
                <a:latin typeface="Calibri"/>
              </a:rPr>
              <a:t>Clinical manifestations</a:t>
            </a:r>
          </a:p>
        </p:txBody>
      </p:sp>
      <p:sp>
        <p:nvSpPr>
          <p:cNvPr id="3" name="Content Placeholder 2">
            <a:extLst>
              <a:ext uri="{FF2B5EF4-FFF2-40B4-BE49-F238E27FC236}">
                <a16:creationId xmlns:a16="http://schemas.microsoft.com/office/drawing/2014/main" id="{41DECC51-E71D-E241-BA6A-D3086D304A1F}"/>
              </a:ext>
            </a:extLst>
          </p:cNvPr>
          <p:cNvSpPr>
            <a:spLocks noGrp="1"/>
          </p:cNvSpPr>
          <p:nvPr>
            <p:ph idx="1"/>
          </p:nvPr>
        </p:nvSpPr>
        <p:spPr>
          <a:xfrm>
            <a:off x="1212981" y="1698172"/>
            <a:ext cx="5854958" cy="4909457"/>
          </a:xfrm>
        </p:spPr>
        <p:txBody>
          <a:bodyPr>
            <a:normAutofit fontScale="92500" lnSpcReduction="20000"/>
          </a:bodyPr>
          <a:lstStyle/>
          <a:p>
            <a:pPr algn="l"/>
            <a:r>
              <a:rPr lang="en-US" sz="2400" dirty="0">
                <a:solidFill>
                  <a:srgbClr val="000000"/>
                </a:solidFill>
                <a:latin typeface="Calibri"/>
              </a:rPr>
              <a:t>Earlier patient presentation and precise diagnostic technology allow for a better outcome and identification of an ectopic pregnancy before rupture occurs </a:t>
            </a:r>
          </a:p>
          <a:p>
            <a:r>
              <a:rPr lang="en-US" sz="2400" dirty="0">
                <a:solidFill>
                  <a:srgbClr val="000000"/>
                </a:solidFill>
                <a:latin typeface="Calibri"/>
              </a:rPr>
              <a:t>Delayed presentation triad:</a:t>
            </a:r>
          </a:p>
          <a:p>
            <a:pPr lvl="1"/>
            <a:r>
              <a:rPr lang="en-US" sz="2400" dirty="0">
                <a:solidFill>
                  <a:srgbClr val="000000"/>
                </a:solidFill>
                <a:latin typeface="Calibri"/>
              </a:rPr>
              <a:t>Delayed menstruation</a:t>
            </a:r>
          </a:p>
          <a:p>
            <a:pPr lvl="1"/>
            <a:r>
              <a:rPr lang="en-US" sz="2400" dirty="0">
                <a:solidFill>
                  <a:srgbClr val="000000"/>
                </a:solidFill>
                <a:latin typeface="Calibri"/>
              </a:rPr>
              <a:t>Pain</a:t>
            </a:r>
          </a:p>
          <a:p>
            <a:pPr lvl="1"/>
            <a:r>
              <a:rPr lang="en-US" sz="2400" dirty="0">
                <a:solidFill>
                  <a:srgbClr val="000000"/>
                </a:solidFill>
                <a:latin typeface="Calibri"/>
              </a:rPr>
              <a:t>Vaginal bleeding/ spotting</a:t>
            </a:r>
          </a:p>
          <a:p>
            <a:r>
              <a:rPr lang="en-US" sz="2400" dirty="0">
                <a:solidFill>
                  <a:srgbClr val="000000"/>
                </a:solidFill>
                <a:latin typeface="Calibri"/>
              </a:rPr>
              <a:t>Tubal rupture: </a:t>
            </a:r>
          </a:p>
          <a:p>
            <a:pPr lvl="1"/>
            <a:r>
              <a:rPr lang="en-US" sz="2400" dirty="0">
                <a:solidFill>
                  <a:srgbClr val="000000"/>
                </a:solidFill>
                <a:latin typeface="Calibri"/>
              </a:rPr>
              <a:t>Lower abdominal and pelvic pain – sharp stabbing pain</a:t>
            </a:r>
          </a:p>
          <a:p>
            <a:pPr lvl="1"/>
            <a:r>
              <a:rPr lang="en-US" sz="2400" dirty="0">
                <a:solidFill>
                  <a:srgbClr val="000000"/>
                </a:solidFill>
                <a:latin typeface="Calibri"/>
              </a:rPr>
              <a:t>Abdominal palpation </a:t>
            </a:r>
            <a:r>
              <a:rPr lang="en-US" sz="2400" dirty="0" err="1">
                <a:solidFill>
                  <a:srgbClr val="000000"/>
                </a:solidFill>
                <a:latin typeface="Calibri"/>
              </a:rPr>
              <a:t>illicits</a:t>
            </a:r>
            <a:r>
              <a:rPr lang="en-US" sz="2400" dirty="0">
                <a:solidFill>
                  <a:srgbClr val="000000"/>
                </a:solidFill>
                <a:latin typeface="Calibri"/>
              </a:rPr>
              <a:t> tenderness </a:t>
            </a:r>
          </a:p>
          <a:p>
            <a:pPr lvl="1"/>
            <a:r>
              <a:rPr lang="en-US" sz="2400" dirty="0">
                <a:solidFill>
                  <a:srgbClr val="000000"/>
                </a:solidFill>
                <a:latin typeface="Calibri"/>
              </a:rPr>
              <a:t>Cervical excitation test is painful </a:t>
            </a:r>
          </a:p>
          <a:p>
            <a:r>
              <a:rPr lang="en-US" sz="2400" dirty="0">
                <a:solidFill>
                  <a:srgbClr val="000000"/>
                </a:solidFill>
                <a:latin typeface="Calibri"/>
              </a:rPr>
              <a:t>Posterior vaginal fornix may bulge due to blood collection in the rectouterine cul-de-sac. It may also present as a tender boggy mass felt beside the uterus </a:t>
            </a:r>
          </a:p>
          <a:p>
            <a:pPr marL="530352" lvl="1" indent="0">
              <a:buNone/>
            </a:pPr>
            <a:endParaRPr lang="en-US" dirty="0"/>
          </a:p>
        </p:txBody>
      </p:sp>
    </p:spTree>
    <p:extLst>
      <p:ext uri="{BB962C8B-B14F-4D97-AF65-F5344CB8AC3E}">
        <p14:creationId xmlns:p14="http://schemas.microsoft.com/office/powerpoint/2010/main" val="82078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3D89B-933F-CB4C-9412-6CECF6D68272}"/>
              </a:ext>
            </a:extLst>
          </p:cNvPr>
          <p:cNvSpPr>
            <a:spLocks noGrp="1"/>
          </p:cNvSpPr>
          <p:nvPr>
            <p:ph type="title"/>
          </p:nvPr>
        </p:nvSpPr>
        <p:spPr/>
        <p:txBody>
          <a:bodyPr/>
          <a:lstStyle/>
          <a:p>
            <a:pPr algn="l"/>
            <a:r>
              <a:rPr lang="en-US" sz="2400" dirty="0">
                <a:solidFill>
                  <a:srgbClr val="000000"/>
                </a:solidFill>
                <a:latin typeface="Calibri"/>
              </a:rPr>
              <a:t>clinical manifestations </a:t>
            </a:r>
          </a:p>
        </p:txBody>
      </p:sp>
      <p:sp>
        <p:nvSpPr>
          <p:cNvPr id="3" name="Content Placeholder 2">
            <a:extLst>
              <a:ext uri="{FF2B5EF4-FFF2-40B4-BE49-F238E27FC236}">
                <a16:creationId xmlns:a16="http://schemas.microsoft.com/office/drawing/2014/main" id="{7C382AA0-2ECC-E94A-A259-4E7681809B07}"/>
              </a:ext>
            </a:extLst>
          </p:cNvPr>
          <p:cNvSpPr>
            <a:spLocks noGrp="1"/>
          </p:cNvSpPr>
          <p:nvPr>
            <p:ph idx="1"/>
          </p:nvPr>
        </p:nvSpPr>
        <p:spPr/>
        <p:txBody>
          <a:bodyPr>
            <a:normAutofit lnSpcReduction="10000"/>
          </a:bodyPr>
          <a:lstStyle/>
          <a:p>
            <a:pPr algn="l"/>
            <a:r>
              <a:rPr lang="en-US" sz="2400" dirty="0">
                <a:solidFill>
                  <a:srgbClr val="000000"/>
                </a:solidFill>
                <a:latin typeface="Calibri"/>
              </a:rPr>
              <a:t>Uterus may be enlarged due to hormonal stimulation</a:t>
            </a:r>
          </a:p>
          <a:p>
            <a:r>
              <a:rPr lang="en-US" sz="2400" dirty="0">
                <a:solidFill>
                  <a:srgbClr val="000000"/>
                </a:solidFill>
                <a:latin typeface="Calibri"/>
              </a:rPr>
              <a:t>Symptoms of diaphragmatic irritation may be present due to hemoperitoneum </a:t>
            </a:r>
          </a:p>
          <a:p>
            <a:pPr lvl="1"/>
            <a:r>
              <a:rPr lang="en-US" sz="2400" dirty="0">
                <a:solidFill>
                  <a:srgbClr val="000000"/>
                </a:solidFill>
                <a:latin typeface="Calibri"/>
              </a:rPr>
              <a:t>Neck or shoulder pain especially upon inspiration </a:t>
            </a:r>
          </a:p>
          <a:p>
            <a:r>
              <a:rPr lang="en-US" sz="2400" dirty="0">
                <a:solidFill>
                  <a:srgbClr val="000000"/>
                </a:solidFill>
                <a:latin typeface="Calibri"/>
              </a:rPr>
              <a:t>60-80% of women report vaginal spotting or bleeding </a:t>
            </a:r>
          </a:p>
          <a:p>
            <a:pPr lvl="1"/>
            <a:r>
              <a:rPr lang="en-US" sz="2400" dirty="0">
                <a:solidFill>
                  <a:srgbClr val="000000"/>
                </a:solidFill>
                <a:latin typeface="Calibri"/>
              </a:rPr>
              <a:t>Response to moderate bleeding will not change vital signs significantly. However, slight rise in BP or a vasovagal response resulting in bradycardia and hypotension may occur. </a:t>
            </a:r>
          </a:p>
          <a:p>
            <a:pPr lvl="1"/>
            <a:r>
              <a:rPr lang="en-US" sz="2400" dirty="0">
                <a:solidFill>
                  <a:srgbClr val="000000"/>
                </a:solidFill>
                <a:latin typeface="Calibri"/>
              </a:rPr>
              <a:t>If BP will fall and pulse will rise if significant hemorrhage and hypovolemia is present </a:t>
            </a:r>
          </a:p>
          <a:p>
            <a:pPr lvl="1"/>
            <a:r>
              <a:rPr lang="en-US" sz="2400" dirty="0">
                <a:solidFill>
                  <a:srgbClr val="000000"/>
                </a:solidFill>
                <a:latin typeface="Calibri"/>
              </a:rPr>
              <a:t>CBC will show a significant drop in hematocrit and possibly varying degrees of </a:t>
            </a:r>
            <a:r>
              <a:rPr lang="en-US" sz="2400" dirty="0" err="1">
                <a:solidFill>
                  <a:srgbClr val="000000"/>
                </a:solidFill>
                <a:latin typeface="Calibri"/>
              </a:rPr>
              <a:t>leykocytosis</a:t>
            </a:r>
            <a:r>
              <a:rPr lang="en-US" sz="2400" dirty="0">
                <a:solidFill>
                  <a:srgbClr val="000000"/>
                </a:solidFill>
                <a:latin typeface="Calibri"/>
              </a:rPr>
              <a:t> </a:t>
            </a:r>
          </a:p>
        </p:txBody>
      </p:sp>
    </p:spTree>
    <p:extLst>
      <p:ext uri="{BB962C8B-B14F-4D97-AF65-F5344CB8AC3E}">
        <p14:creationId xmlns:p14="http://schemas.microsoft.com/office/powerpoint/2010/main" val="9313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1F61C-3814-794B-B2D9-F8B41DBF5FB9}"/>
              </a:ext>
            </a:extLst>
          </p:cNvPr>
          <p:cNvSpPr>
            <a:spLocks noGrp="1"/>
          </p:cNvSpPr>
          <p:nvPr>
            <p:ph type="title"/>
          </p:nvPr>
        </p:nvSpPr>
        <p:spPr/>
        <p:txBody>
          <a:bodyPr/>
          <a:lstStyle/>
          <a:p>
            <a:pPr algn="l"/>
            <a:r>
              <a:rPr lang="en-US" sz="2400" dirty="0">
                <a:solidFill>
                  <a:srgbClr val="000000"/>
                </a:solidFill>
                <a:latin typeface="Calibri"/>
              </a:rPr>
              <a:t>Multimodality diagnosis</a:t>
            </a:r>
          </a:p>
        </p:txBody>
      </p:sp>
      <p:sp>
        <p:nvSpPr>
          <p:cNvPr id="3" name="Content Placeholder 2">
            <a:extLst>
              <a:ext uri="{FF2B5EF4-FFF2-40B4-BE49-F238E27FC236}">
                <a16:creationId xmlns:a16="http://schemas.microsoft.com/office/drawing/2014/main" id="{233ECE83-7613-1646-B8FF-49AD4F3C6532}"/>
              </a:ext>
            </a:extLst>
          </p:cNvPr>
          <p:cNvSpPr>
            <a:spLocks noGrp="1"/>
          </p:cNvSpPr>
          <p:nvPr>
            <p:ph idx="1"/>
          </p:nvPr>
        </p:nvSpPr>
        <p:spPr/>
        <p:txBody>
          <a:bodyPr/>
          <a:lstStyle/>
          <a:p>
            <a:pPr algn="l"/>
            <a:r>
              <a:rPr lang="en-US" sz="2400" dirty="0">
                <a:solidFill>
                  <a:srgbClr val="000000"/>
                </a:solidFill>
                <a:latin typeface="Calibri"/>
              </a:rPr>
              <a:t>Long list of differential diagnoses of the presentation of an ectopic pregnancy need to be addressed as well</a:t>
            </a:r>
          </a:p>
          <a:p>
            <a:pPr lvl="1"/>
            <a:r>
              <a:rPr lang="en-US" sz="2400" dirty="0">
                <a:solidFill>
                  <a:srgbClr val="000000"/>
                </a:solidFill>
                <a:latin typeface="Calibri"/>
              </a:rPr>
              <a:t>Overlapping symptoms of an intrauterine pregnancy</a:t>
            </a:r>
          </a:p>
          <a:p>
            <a:pPr lvl="1"/>
            <a:r>
              <a:rPr lang="en-US" sz="2400" dirty="0">
                <a:solidFill>
                  <a:srgbClr val="000000"/>
                </a:solidFill>
                <a:latin typeface="Calibri"/>
              </a:rPr>
              <a:t>Miscarriage</a:t>
            </a:r>
          </a:p>
          <a:p>
            <a:pPr lvl="1"/>
            <a:r>
              <a:rPr lang="en-US" sz="2400" dirty="0">
                <a:solidFill>
                  <a:srgbClr val="000000"/>
                </a:solidFill>
                <a:latin typeface="Calibri"/>
              </a:rPr>
              <a:t>Round ligament pain</a:t>
            </a:r>
          </a:p>
          <a:p>
            <a:pPr lvl="1"/>
            <a:r>
              <a:rPr lang="en-US" sz="2400" dirty="0">
                <a:solidFill>
                  <a:srgbClr val="000000"/>
                </a:solidFill>
                <a:latin typeface="Calibri"/>
              </a:rPr>
              <a:t>Adnexal diseases: </a:t>
            </a:r>
            <a:r>
              <a:rPr lang="en-US" sz="2400" dirty="0" err="1">
                <a:solidFill>
                  <a:srgbClr val="000000"/>
                </a:solidFill>
                <a:latin typeface="Calibri"/>
              </a:rPr>
              <a:t>torsed</a:t>
            </a:r>
            <a:r>
              <a:rPr lang="en-US" sz="2400" dirty="0">
                <a:solidFill>
                  <a:srgbClr val="000000"/>
                </a:solidFill>
                <a:latin typeface="Calibri"/>
              </a:rPr>
              <a:t> ovarian masses, salpingitis, </a:t>
            </a:r>
            <a:r>
              <a:rPr lang="en-US" sz="2400" dirty="0" err="1">
                <a:solidFill>
                  <a:srgbClr val="000000"/>
                </a:solidFill>
                <a:latin typeface="Calibri"/>
              </a:rPr>
              <a:t>tubovarian</a:t>
            </a:r>
            <a:r>
              <a:rPr lang="en-US" sz="2400" dirty="0">
                <a:solidFill>
                  <a:srgbClr val="000000"/>
                </a:solidFill>
                <a:latin typeface="Calibri"/>
              </a:rPr>
              <a:t> abscess</a:t>
            </a:r>
          </a:p>
          <a:p>
            <a:pPr lvl="1"/>
            <a:r>
              <a:rPr lang="en-US" sz="2400" dirty="0">
                <a:solidFill>
                  <a:srgbClr val="000000"/>
                </a:solidFill>
                <a:latin typeface="Calibri"/>
              </a:rPr>
              <a:t>Appendicitis</a:t>
            </a:r>
          </a:p>
          <a:p>
            <a:pPr lvl="1"/>
            <a:r>
              <a:rPr lang="en-US" sz="2400" dirty="0">
                <a:solidFill>
                  <a:srgbClr val="000000"/>
                </a:solidFill>
                <a:latin typeface="Calibri"/>
              </a:rPr>
              <a:t>Cystitis</a:t>
            </a:r>
          </a:p>
          <a:p>
            <a:pPr lvl="1"/>
            <a:r>
              <a:rPr lang="en-US" sz="2400" dirty="0">
                <a:solidFill>
                  <a:srgbClr val="000000"/>
                </a:solidFill>
                <a:latin typeface="Calibri"/>
              </a:rPr>
              <a:t>Renal stones</a:t>
            </a:r>
          </a:p>
        </p:txBody>
      </p:sp>
    </p:spTree>
    <p:extLst>
      <p:ext uri="{BB962C8B-B14F-4D97-AF65-F5344CB8AC3E}">
        <p14:creationId xmlns:p14="http://schemas.microsoft.com/office/powerpoint/2010/main" val="2085507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2DE42-1EEB-AA47-80DC-935B64B4A272}"/>
              </a:ext>
            </a:extLst>
          </p:cNvPr>
          <p:cNvSpPr>
            <a:spLocks noGrp="1"/>
          </p:cNvSpPr>
          <p:nvPr>
            <p:ph type="title"/>
          </p:nvPr>
        </p:nvSpPr>
        <p:spPr/>
        <p:txBody>
          <a:bodyPr/>
          <a:lstStyle/>
          <a:p>
            <a:pPr algn="l"/>
            <a:r>
              <a:rPr lang="en-US" sz="2400" dirty="0">
                <a:solidFill>
                  <a:srgbClr val="000000"/>
                </a:solidFill>
                <a:latin typeface="Calibri"/>
              </a:rPr>
              <a:t>Diagnosis:</a:t>
            </a:r>
          </a:p>
        </p:txBody>
      </p:sp>
      <p:sp>
        <p:nvSpPr>
          <p:cNvPr id="3" name="Content Placeholder 2">
            <a:extLst>
              <a:ext uri="{FF2B5EF4-FFF2-40B4-BE49-F238E27FC236}">
                <a16:creationId xmlns:a16="http://schemas.microsoft.com/office/drawing/2014/main" id="{EF6FDA5C-51F5-DE4E-B478-630627537CD2}"/>
              </a:ext>
            </a:extLst>
          </p:cNvPr>
          <p:cNvSpPr>
            <a:spLocks noGrp="1"/>
          </p:cNvSpPr>
          <p:nvPr>
            <p:ph idx="1"/>
          </p:nvPr>
        </p:nvSpPr>
        <p:spPr/>
        <p:txBody>
          <a:bodyPr>
            <a:normAutofit/>
          </a:bodyPr>
          <a:lstStyle/>
          <a:p>
            <a:pPr algn="l"/>
            <a:r>
              <a:rPr lang="en-US" sz="2400" dirty="0">
                <a:solidFill>
                  <a:srgbClr val="000000"/>
                </a:solidFill>
                <a:latin typeface="Calibri"/>
              </a:rPr>
              <a:t>Physical findings</a:t>
            </a:r>
          </a:p>
          <a:p>
            <a:r>
              <a:rPr lang="en-US" sz="2400" dirty="0">
                <a:solidFill>
                  <a:srgbClr val="000000"/>
                </a:solidFill>
                <a:latin typeface="Calibri"/>
              </a:rPr>
              <a:t>Transvaginal sonography</a:t>
            </a:r>
          </a:p>
          <a:p>
            <a:r>
              <a:rPr lang="en-US" sz="2400" dirty="0">
                <a:solidFill>
                  <a:srgbClr val="000000"/>
                </a:solidFill>
                <a:latin typeface="Calibri"/>
              </a:rPr>
              <a:t>Serum B-</a:t>
            </a:r>
            <a:r>
              <a:rPr lang="en-US" sz="2400" dirty="0" err="1">
                <a:solidFill>
                  <a:srgbClr val="000000"/>
                </a:solidFill>
                <a:latin typeface="Calibri"/>
              </a:rPr>
              <a:t>hCG</a:t>
            </a:r>
            <a:r>
              <a:rPr lang="en-US" sz="2400" dirty="0">
                <a:solidFill>
                  <a:srgbClr val="000000"/>
                </a:solidFill>
                <a:latin typeface="Calibri"/>
              </a:rPr>
              <a:t> level measurements: initial, and the subsequent pattern of rise or decline</a:t>
            </a:r>
          </a:p>
          <a:p>
            <a:r>
              <a:rPr lang="en-US" sz="2400" dirty="0">
                <a:solidFill>
                  <a:srgbClr val="000000"/>
                </a:solidFill>
                <a:latin typeface="Calibri"/>
              </a:rPr>
              <a:t>Surgical diagnosis: </a:t>
            </a:r>
          </a:p>
          <a:p>
            <a:pPr lvl="1"/>
            <a:r>
              <a:rPr lang="en-US" sz="2400" dirty="0">
                <a:solidFill>
                  <a:srgbClr val="000000"/>
                </a:solidFill>
                <a:latin typeface="Calibri"/>
              </a:rPr>
              <a:t>D&amp;C</a:t>
            </a:r>
          </a:p>
          <a:p>
            <a:pPr lvl="1"/>
            <a:r>
              <a:rPr lang="en-US" sz="2400" dirty="0" err="1">
                <a:solidFill>
                  <a:srgbClr val="000000"/>
                </a:solidFill>
                <a:latin typeface="Calibri"/>
              </a:rPr>
              <a:t>Laparascopy</a:t>
            </a:r>
            <a:r>
              <a:rPr lang="en-US" sz="2400" dirty="0">
                <a:solidFill>
                  <a:srgbClr val="000000"/>
                </a:solidFill>
                <a:latin typeface="Calibri"/>
              </a:rPr>
              <a:t> – if hemodynamically stable</a:t>
            </a:r>
          </a:p>
          <a:p>
            <a:pPr lvl="1"/>
            <a:r>
              <a:rPr lang="en-US" sz="2400" dirty="0" err="1">
                <a:solidFill>
                  <a:srgbClr val="000000"/>
                </a:solidFill>
                <a:latin typeface="Calibri"/>
              </a:rPr>
              <a:t>Laparatomy</a:t>
            </a:r>
            <a:r>
              <a:rPr lang="en-US" sz="2400" dirty="0">
                <a:solidFill>
                  <a:srgbClr val="000000"/>
                </a:solidFill>
                <a:latin typeface="Calibri"/>
              </a:rPr>
              <a:t> - if hemodynamically unstable </a:t>
            </a:r>
          </a:p>
          <a:p>
            <a:pPr lvl="1"/>
            <a:endParaRPr lang="en-US" dirty="0"/>
          </a:p>
        </p:txBody>
      </p:sp>
    </p:spTree>
    <p:extLst>
      <p:ext uri="{BB962C8B-B14F-4D97-AF65-F5344CB8AC3E}">
        <p14:creationId xmlns:p14="http://schemas.microsoft.com/office/powerpoint/2010/main" val="2997929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F8201-15AE-304A-8CF8-96902343D7C1}"/>
              </a:ext>
            </a:extLst>
          </p:cNvPr>
          <p:cNvSpPr>
            <a:spLocks noGrp="1"/>
          </p:cNvSpPr>
          <p:nvPr>
            <p:ph type="title"/>
          </p:nvPr>
        </p:nvSpPr>
        <p:spPr/>
        <p:txBody>
          <a:bodyPr/>
          <a:lstStyle/>
          <a:p>
            <a:pPr algn="l"/>
            <a:r>
              <a:rPr lang="en-US" sz="2400" dirty="0">
                <a:solidFill>
                  <a:srgbClr val="000000"/>
                </a:solidFill>
                <a:latin typeface="Calibri"/>
              </a:rPr>
              <a:t>Transvaginal sonography </a:t>
            </a:r>
          </a:p>
        </p:txBody>
      </p:sp>
      <p:sp>
        <p:nvSpPr>
          <p:cNvPr id="3" name="Content Placeholder 2">
            <a:extLst>
              <a:ext uri="{FF2B5EF4-FFF2-40B4-BE49-F238E27FC236}">
                <a16:creationId xmlns:a16="http://schemas.microsoft.com/office/drawing/2014/main" id="{4DA0610E-FAA9-6642-879A-2B91634C7D5A}"/>
              </a:ext>
            </a:extLst>
          </p:cNvPr>
          <p:cNvSpPr>
            <a:spLocks noGrp="1"/>
          </p:cNvSpPr>
          <p:nvPr>
            <p:ph idx="1"/>
          </p:nvPr>
        </p:nvSpPr>
        <p:spPr>
          <a:xfrm>
            <a:off x="849085" y="1739770"/>
            <a:ext cx="5645020" cy="4246983"/>
          </a:xfrm>
        </p:spPr>
        <p:txBody>
          <a:bodyPr>
            <a:normAutofit fontScale="92500" lnSpcReduction="10000"/>
          </a:bodyPr>
          <a:lstStyle/>
          <a:p>
            <a:pPr algn="l"/>
            <a:r>
              <a:rPr lang="en-US" sz="2400" dirty="0">
                <a:solidFill>
                  <a:srgbClr val="000000"/>
                </a:solidFill>
                <a:latin typeface="Calibri"/>
              </a:rPr>
              <a:t>An intrauterine gestational sac is usually visible between 4-5 weeks. </a:t>
            </a:r>
          </a:p>
          <a:p>
            <a:r>
              <a:rPr lang="en-US" sz="2400" dirty="0">
                <a:solidFill>
                  <a:srgbClr val="000000"/>
                </a:solidFill>
                <a:latin typeface="Calibri"/>
              </a:rPr>
              <a:t>The yolk sac appears between 5-6 weeks</a:t>
            </a:r>
          </a:p>
          <a:p>
            <a:r>
              <a:rPr lang="en-US" sz="2400" dirty="0">
                <a:solidFill>
                  <a:srgbClr val="000000"/>
                </a:solidFill>
                <a:latin typeface="Calibri"/>
              </a:rPr>
              <a:t>Fetal pole with cardiac activity is detected at 5-6 weeks</a:t>
            </a:r>
          </a:p>
          <a:p>
            <a:r>
              <a:rPr lang="en-US" sz="2400" dirty="0">
                <a:solidFill>
                  <a:srgbClr val="000000"/>
                </a:solidFill>
                <a:latin typeface="Calibri"/>
              </a:rPr>
              <a:t>In an ectopic pregnancy</a:t>
            </a:r>
          </a:p>
          <a:p>
            <a:pPr lvl="1"/>
            <a:r>
              <a:rPr lang="en-US" sz="2400" dirty="0">
                <a:solidFill>
                  <a:srgbClr val="000000"/>
                </a:solidFill>
                <a:latin typeface="Calibri"/>
              </a:rPr>
              <a:t>A trilaminar endometrial pattern can be diagnostic </a:t>
            </a:r>
          </a:p>
          <a:p>
            <a:pPr lvl="1"/>
            <a:r>
              <a:rPr lang="en-US" sz="2400" dirty="0">
                <a:solidFill>
                  <a:srgbClr val="000000"/>
                </a:solidFill>
                <a:latin typeface="Calibri"/>
              </a:rPr>
              <a:t>The adnexa need to be visualized and if a yolk sac, embryo or fetus is identified then an ectopic pregnancy is confirmed </a:t>
            </a:r>
          </a:p>
          <a:p>
            <a:pPr lvl="1"/>
            <a:r>
              <a:rPr lang="en-US" sz="2400" dirty="0">
                <a:solidFill>
                  <a:srgbClr val="000000"/>
                </a:solidFill>
                <a:latin typeface="Calibri"/>
              </a:rPr>
              <a:t>Hypoechoic fluid collections may suggest an early intrauterine gestational sac but may also be present with ectopic pregnancies </a:t>
            </a:r>
          </a:p>
        </p:txBody>
      </p:sp>
    </p:spTree>
    <p:extLst>
      <p:ext uri="{BB962C8B-B14F-4D97-AF65-F5344CB8AC3E}">
        <p14:creationId xmlns:p14="http://schemas.microsoft.com/office/powerpoint/2010/main" val="3768529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F7F0-5576-8648-B15E-54A6A86C1195}"/>
              </a:ext>
            </a:extLst>
          </p:cNvPr>
          <p:cNvSpPr>
            <a:spLocks noGrp="1"/>
          </p:cNvSpPr>
          <p:nvPr>
            <p:ph type="title"/>
          </p:nvPr>
        </p:nvSpPr>
        <p:spPr/>
        <p:txBody>
          <a:bodyPr/>
          <a:lstStyle/>
          <a:p>
            <a:pPr algn="l"/>
            <a:r>
              <a:rPr lang="en-US" sz="2400" dirty="0">
                <a:solidFill>
                  <a:srgbClr val="000000"/>
                </a:solidFill>
                <a:latin typeface="Calibri"/>
              </a:rPr>
              <a:t>Hemoperitoneum</a:t>
            </a:r>
          </a:p>
        </p:txBody>
      </p:sp>
      <p:sp>
        <p:nvSpPr>
          <p:cNvPr id="3" name="Content Placeholder 2">
            <a:extLst>
              <a:ext uri="{FF2B5EF4-FFF2-40B4-BE49-F238E27FC236}">
                <a16:creationId xmlns:a16="http://schemas.microsoft.com/office/drawing/2014/main" id="{08719BE2-60C7-054C-947E-2C5D89F58F77}"/>
              </a:ext>
            </a:extLst>
          </p:cNvPr>
          <p:cNvSpPr>
            <a:spLocks noGrp="1"/>
          </p:cNvSpPr>
          <p:nvPr>
            <p:ph idx="1"/>
          </p:nvPr>
        </p:nvSpPr>
        <p:spPr>
          <a:xfrm>
            <a:off x="1371600" y="1428750"/>
            <a:ext cx="9601200" cy="3581400"/>
          </a:xfrm>
        </p:spPr>
        <p:txBody>
          <a:bodyPr/>
          <a:lstStyle/>
          <a:p>
            <a:pPr algn="l"/>
            <a:r>
              <a:rPr lang="en-US" sz="2400" dirty="0">
                <a:solidFill>
                  <a:srgbClr val="000000"/>
                </a:solidFill>
                <a:latin typeface="Calibri"/>
              </a:rPr>
              <a:t>Presence of blood in the peritoneal cavity is identified using sonography and/ or </a:t>
            </a:r>
            <a:r>
              <a:rPr lang="en-US" sz="2400" dirty="0" err="1">
                <a:solidFill>
                  <a:srgbClr val="000000"/>
                </a:solidFill>
                <a:latin typeface="Calibri"/>
              </a:rPr>
              <a:t>culdocentesis</a:t>
            </a:r>
            <a:r>
              <a:rPr lang="en-US" sz="2400" dirty="0">
                <a:solidFill>
                  <a:srgbClr val="000000"/>
                </a:solidFill>
                <a:latin typeface="Calibri"/>
              </a:rPr>
              <a:t> </a:t>
            </a:r>
          </a:p>
          <a:p>
            <a:r>
              <a:rPr lang="en-US" sz="2400" dirty="0">
                <a:solidFill>
                  <a:srgbClr val="000000"/>
                </a:solidFill>
                <a:latin typeface="Calibri"/>
              </a:rPr>
              <a:t>Presence of a hypoechoic fluid collecting in the </a:t>
            </a:r>
            <a:r>
              <a:rPr lang="en-US" sz="2400" dirty="0" err="1">
                <a:solidFill>
                  <a:srgbClr val="000000"/>
                </a:solidFill>
                <a:latin typeface="Calibri"/>
              </a:rPr>
              <a:t>retrouterine</a:t>
            </a:r>
            <a:r>
              <a:rPr lang="en-US" sz="2400" dirty="0">
                <a:solidFill>
                  <a:srgbClr val="000000"/>
                </a:solidFill>
                <a:latin typeface="Calibri"/>
              </a:rPr>
              <a:t> cul-de-sac then surrounds the uterus as it fills the pelvis </a:t>
            </a:r>
          </a:p>
          <a:p>
            <a:r>
              <a:rPr lang="en-US" sz="2400" dirty="0">
                <a:solidFill>
                  <a:srgbClr val="000000"/>
                </a:solidFill>
                <a:latin typeface="Calibri"/>
              </a:rPr>
              <a:t>With significant intrabdominal hemorrhage, blood will collect in Morison pouch near the liver. So free fluid in this pouch is not seen until it reaches 400 ml and more </a:t>
            </a:r>
          </a:p>
        </p:txBody>
      </p:sp>
    </p:spTree>
    <p:extLst>
      <p:ext uri="{BB962C8B-B14F-4D97-AF65-F5344CB8AC3E}">
        <p14:creationId xmlns:p14="http://schemas.microsoft.com/office/powerpoint/2010/main" val="334423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2CE62-30F6-B440-8FF7-504E5EE027DA}"/>
              </a:ext>
            </a:extLst>
          </p:cNvPr>
          <p:cNvSpPr>
            <a:spLocks noGrp="1"/>
          </p:cNvSpPr>
          <p:nvPr>
            <p:ph type="title"/>
          </p:nvPr>
        </p:nvSpPr>
        <p:spPr/>
        <p:txBody>
          <a:bodyPr/>
          <a:lstStyle/>
          <a:p>
            <a:pPr algn="l"/>
            <a:r>
              <a:rPr lang="en-US" sz="2400" dirty="0">
                <a:solidFill>
                  <a:srgbClr val="000000"/>
                </a:solidFill>
                <a:latin typeface="Calibri"/>
              </a:rPr>
              <a:t>Medical management</a:t>
            </a:r>
          </a:p>
        </p:txBody>
      </p:sp>
      <p:sp>
        <p:nvSpPr>
          <p:cNvPr id="3" name="Content Placeholder 2">
            <a:extLst>
              <a:ext uri="{FF2B5EF4-FFF2-40B4-BE49-F238E27FC236}">
                <a16:creationId xmlns:a16="http://schemas.microsoft.com/office/drawing/2014/main" id="{E7AC28CD-AEA5-B34D-93C5-5CBB1941448D}"/>
              </a:ext>
            </a:extLst>
          </p:cNvPr>
          <p:cNvSpPr>
            <a:spLocks noGrp="1"/>
          </p:cNvSpPr>
          <p:nvPr>
            <p:ph idx="1"/>
          </p:nvPr>
        </p:nvSpPr>
        <p:spPr/>
        <p:txBody>
          <a:bodyPr>
            <a:normAutofit lnSpcReduction="10000"/>
          </a:bodyPr>
          <a:lstStyle/>
          <a:p>
            <a:pPr algn="l"/>
            <a:r>
              <a:rPr lang="en-US" sz="2400" dirty="0">
                <a:solidFill>
                  <a:srgbClr val="000000"/>
                </a:solidFill>
                <a:latin typeface="Calibri"/>
              </a:rPr>
              <a:t>Traditionally involves the antimetabolite Methotrexate </a:t>
            </a:r>
          </a:p>
          <a:p>
            <a:pPr lvl="1"/>
            <a:r>
              <a:rPr lang="en-US" sz="2400" dirty="0">
                <a:solidFill>
                  <a:srgbClr val="000000"/>
                </a:solidFill>
                <a:latin typeface="Calibri"/>
              </a:rPr>
              <a:t>Folic acid antagonist </a:t>
            </a:r>
          </a:p>
          <a:p>
            <a:pPr lvl="1"/>
            <a:r>
              <a:rPr lang="en-US" sz="2400" dirty="0">
                <a:solidFill>
                  <a:srgbClr val="000000"/>
                </a:solidFill>
                <a:latin typeface="Calibri"/>
              </a:rPr>
              <a:t>Leads to arrested DNA, RNA and protein synthesis</a:t>
            </a:r>
          </a:p>
          <a:p>
            <a:pPr lvl="1"/>
            <a:r>
              <a:rPr lang="en-US" sz="2400" dirty="0">
                <a:solidFill>
                  <a:srgbClr val="000000"/>
                </a:solidFill>
                <a:latin typeface="Calibri"/>
              </a:rPr>
              <a:t>MTX is highly effective against rapidly proliferating tissue such as trophoblast</a:t>
            </a:r>
          </a:p>
          <a:p>
            <a:pPr lvl="1"/>
            <a:r>
              <a:rPr lang="en-US" sz="2400" dirty="0">
                <a:solidFill>
                  <a:srgbClr val="000000"/>
                </a:solidFill>
                <a:latin typeface="Calibri"/>
              </a:rPr>
              <a:t>Does not lead to a decrease in the ovarian reserve, but pregnancy should be avoided up until 6 months to avoid fetal malformations and miscarriages </a:t>
            </a:r>
          </a:p>
          <a:p>
            <a:pPr lvl="1"/>
            <a:r>
              <a:rPr lang="en-US" sz="2400" dirty="0">
                <a:solidFill>
                  <a:srgbClr val="000000"/>
                </a:solidFill>
                <a:latin typeface="Calibri"/>
              </a:rPr>
              <a:t>Drawbacks:</a:t>
            </a:r>
          </a:p>
          <a:p>
            <a:pPr lvl="2"/>
            <a:r>
              <a:rPr lang="en-US" sz="2400" dirty="0">
                <a:solidFill>
                  <a:srgbClr val="000000"/>
                </a:solidFill>
                <a:latin typeface="Calibri"/>
              </a:rPr>
              <a:t>Bone marrow suppression</a:t>
            </a:r>
          </a:p>
          <a:p>
            <a:pPr lvl="2"/>
            <a:r>
              <a:rPr lang="en-US" sz="2400" dirty="0">
                <a:solidFill>
                  <a:srgbClr val="000000"/>
                </a:solidFill>
                <a:latin typeface="Calibri"/>
              </a:rPr>
              <a:t>GI mucosa and respiratory epithelium disruption </a:t>
            </a:r>
          </a:p>
          <a:p>
            <a:pPr lvl="2"/>
            <a:r>
              <a:rPr lang="en-US" sz="2400" dirty="0">
                <a:solidFill>
                  <a:srgbClr val="000000"/>
                </a:solidFill>
                <a:latin typeface="Calibri"/>
              </a:rPr>
              <a:t>Directly toxic to hepatocytes </a:t>
            </a:r>
          </a:p>
          <a:p>
            <a:pPr marL="987552" lvl="2" indent="0">
              <a:buNone/>
            </a:pPr>
            <a:endParaRPr lang="en-US" dirty="0"/>
          </a:p>
          <a:p>
            <a:endParaRPr lang="en-US" dirty="0"/>
          </a:p>
        </p:txBody>
      </p:sp>
    </p:spTree>
    <p:extLst>
      <p:ext uri="{BB962C8B-B14F-4D97-AF65-F5344CB8AC3E}">
        <p14:creationId xmlns:p14="http://schemas.microsoft.com/office/powerpoint/2010/main" val="2668989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43B6F-13FB-D54B-9316-9A0B594BC786}"/>
              </a:ext>
            </a:extLst>
          </p:cNvPr>
          <p:cNvSpPr>
            <a:spLocks noGrp="1"/>
          </p:cNvSpPr>
          <p:nvPr>
            <p:ph type="title"/>
          </p:nvPr>
        </p:nvSpPr>
        <p:spPr/>
        <p:txBody>
          <a:bodyPr/>
          <a:lstStyle/>
          <a:p>
            <a:pPr algn="l"/>
            <a:endParaRPr lang="en-US"/>
          </a:p>
        </p:txBody>
      </p:sp>
      <p:pic>
        <p:nvPicPr>
          <p:cNvPr id="5" name="Content Placeholder 4">
            <a:extLst>
              <a:ext uri="{FF2B5EF4-FFF2-40B4-BE49-F238E27FC236}">
                <a16:creationId xmlns:a16="http://schemas.microsoft.com/office/drawing/2014/main" id="{CED22E2A-EFC8-9340-BEE2-EE0AF2552D44}"/>
              </a:ext>
            </a:extLst>
          </p:cNvPr>
          <p:cNvPicPr>
            <a:picLocks noGrp="1" noChangeAspect="1"/>
          </p:cNvPicPr>
          <p:nvPr>
            <p:ph idx="1"/>
          </p:nvPr>
        </p:nvPicPr>
        <p:blipFill>
          <a:blip r:embed="rId2"/>
          <a:stretch>
            <a:fillRect/>
          </a:stretch>
        </p:blipFill>
        <p:spPr>
          <a:xfrm>
            <a:off x="700448" y="685800"/>
            <a:ext cx="9992504" cy="5822302"/>
          </a:xfrm>
        </p:spPr>
      </p:pic>
    </p:spTree>
    <p:extLst>
      <p:ext uri="{BB962C8B-B14F-4D97-AF65-F5344CB8AC3E}">
        <p14:creationId xmlns:p14="http://schemas.microsoft.com/office/powerpoint/2010/main" val="631597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8341-767A-204D-ABC3-DC79D0A799FF}"/>
              </a:ext>
            </a:extLst>
          </p:cNvPr>
          <p:cNvSpPr>
            <a:spLocks noGrp="1"/>
          </p:cNvSpPr>
          <p:nvPr>
            <p:ph type="title"/>
          </p:nvPr>
        </p:nvSpPr>
        <p:spPr/>
        <p:txBody>
          <a:bodyPr/>
          <a:lstStyle/>
          <a:p>
            <a:pPr algn="l"/>
            <a:r>
              <a:rPr lang="en-US" sz="2400" dirty="0">
                <a:solidFill>
                  <a:srgbClr val="000000"/>
                </a:solidFill>
                <a:latin typeface="Calibri"/>
              </a:rPr>
              <a:t>Patient selection for the MTX protocol</a:t>
            </a:r>
          </a:p>
        </p:txBody>
      </p:sp>
      <p:sp>
        <p:nvSpPr>
          <p:cNvPr id="3" name="Content Placeholder 2">
            <a:extLst>
              <a:ext uri="{FF2B5EF4-FFF2-40B4-BE49-F238E27FC236}">
                <a16:creationId xmlns:a16="http://schemas.microsoft.com/office/drawing/2014/main" id="{E7D4D17E-AA2A-424E-986B-FDF7CE13962D}"/>
              </a:ext>
            </a:extLst>
          </p:cNvPr>
          <p:cNvSpPr>
            <a:spLocks noGrp="1"/>
          </p:cNvSpPr>
          <p:nvPr>
            <p:ph idx="1"/>
          </p:nvPr>
        </p:nvSpPr>
        <p:spPr/>
        <p:txBody>
          <a:bodyPr/>
          <a:lstStyle/>
          <a:p>
            <a:pPr algn="l"/>
            <a:r>
              <a:rPr lang="en-US" sz="2400" dirty="0">
                <a:solidFill>
                  <a:srgbClr val="000000"/>
                </a:solidFill>
                <a:latin typeface="Calibri"/>
              </a:rPr>
              <a:t>Asymptomatic</a:t>
            </a:r>
          </a:p>
          <a:p>
            <a:r>
              <a:rPr lang="en-US" sz="2400" dirty="0">
                <a:solidFill>
                  <a:srgbClr val="000000"/>
                </a:solidFill>
                <a:latin typeface="Calibri"/>
              </a:rPr>
              <a:t>Motivated</a:t>
            </a:r>
          </a:p>
          <a:p>
            <a:r>
              <a:rPr lang="en-US" sz="2400" dirty="0">
                <a:solidFill>
                  <a:srgbClr val="000000"/>
                </a:solidFill>
                <a:latin typeface="Calibri"/>
              </a:rPr>
              <a:t>Compliant</a:t>
            </a:r>
          </a:p>
          <a:p>
            <a:r>
              <a:rPr lang="en-US" sz="2400" dirty="0">
                <a:solidFill>
                  <a:srgbClr val="000000"/>
                </a:solidFill>
                <a:latin typeface="Calibri"/>
              </a:rPr>
              <a:t>Preferably a low initial serum B-</a:t>
            </a:r>
            <a:r>
              <a:rPr lang="en-US" sz="2400" dirty="0" err="1">
                <a:solidFill>
                  <a:srgbClr val="000000"/>
                </a:solidFill>
                <a:latin typeface="Calibri"/>
              </a:rPr>
              <a:t>hCG</a:t>
            </a:r>
            <a:endParaRPr lang="en-US" dirty="0"/>
          </a:p>
          <a:p>
            <a:r>
              <a:rPr lang="en-US" sz="2400" dirty="0">
                <a:solidFill>
                  <a:srgbClr val="000000"/>
                </a:solidFill>
                <a:latin typeface="Calibri"/>
              </a:rPr>
              <a:t>Will present for follow up</a:t>
            </a:r>
          </a:p>
        </p:txBody>
      </p:sp>
    </p:spTree>
    <p:extLst>
      <p:ext uri="{BB962C8B-B14F-4D97-AF65-F5344CB8AC3E}">
        <p14:creationId xmlns:p14="http://schemas.microsoft.com/office/powerpoint/2010/main" val="4226219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5AAA-CCF7-B741-9E08-7E413A3583B5}"/>
              </a:ext>
            </a:extLst>
          </p:cNvPr>
          <p:cNvSpPr>
            <a:spLocks noGrp="1"/>
          </p:cNvSpPr>
          <p:nvPr>
            <p:ph type="title"/>
          </p:nvPr>
        </p:nvSpPr>
        <p:spPr/>
        <p:txBody>
          <a:bodyPr/>
          <a:lstStyle/>
          <a:p>
            <a:pPr algn="l"/>
            <a:r>
              <a:rPr lang="en-US" sz="2400" dirty="0">
                <a:solidFill>
                  <a:srgbClr val="000000"/>
                </a:solidFill>
                <a:latin typeface="Calibri"/>
              </a:rPr>
              <a:t>Surgical management</a:t>
            </a:r>
          </a:p>
        </p:txBody>
      </p:sp>
      <p:sp>
        <p:nvSpPr>
          <p:cNvPr id="3" name="Content Placeholder 2">
            <a:extLst>
              <a:ext uri="{FF2B5EF4-FFF2-40B4-BE49-F238E27FC236}">
                <a16:creationId xmlns:a16="http://schemas.microsoft.com/office/drawing/2014/main" id="{0059748A-C8EB-114E-8158-7437D17CFAEE}"/>
              </a:ext>
            </a:extLst>
          </p:cNvPr>
          <p:cNvSpPr>
            <a:spLocks noGrp="1"/>
          </p:cNvSpPr>
          <p:nvPr>
            <p:ph idx="1"/>
          </p:nvPr>
        </p:nvSpPr>
        <p:spPr/>
        <p:txBody>
          <a:bodyPr>
            <a:normAutofit lnSpcReduction="10000"/>
          </a:bodyPr>
          <a:lstStyle/>
          <a:p>
            <a:pPr algn="l"/>
            <a:r>
              <a:rPr lang="en-US" sz="2400" dirty="0">
                <a:solidFill>
                  <a:srgbClr val="000000"/>
                </a:solidFill>
                <a:latin typeface="Calibri"/>
              </a:rPr>
              <a:t>Laparoscopy and laparotomy : offer direct visualization of the fallopian tubes and pelvic structures – provides easy transition to definitive operative therapy </a:t>
            </a:r>
          </a:p>
          <a:p>
            <a:r>
              <a:rPr lang="en-US" sz="2400" dirty="0">
                <a:solidFill>
                  <a:srgbClr val="000000"/>
                </a:solidFill>
                <a:latin typeface="Calibri"/>
              </a:rPr>
              <a:t>Overall, tube patency and number of subsequent uterine pregnancies do not differ between these two routes </a:t>
            </a:r>
          </a:p>
          <a:p>
            <a:r>
              <a:rPr lang="en-US" sz="2400" dirty="0">
                <a:solidFill>
                  <a:srgbClr val="000000"/>
                </a:solidFill>
                <a:latin typeface="Calibri"/>
              </a:rPr>
              <a:t>Laparoscopy vs laparotomy mostly depend on the hemodynamic status of the patient</a:t>
            </a:r>
          </a:p>
          <a:p>
            <a:r>
              <a:rPr lang="en-US" sz="2400" dirty="0">
                <a:solidFill>
                  <a:srgbClr val="000000"/>
                </a:solidFill>
                <a:latin typeface="Calibri"/>
              </a:rPr>
              <a:t>Desire to maintain future fertility should be addressed prior to surgery and taking into consideration the patency of the contralateral tube to decide between:</a:t>
            </a:r>
          </a:p>
          <a:p>
            <a:pPr lvl="1"/>
            <a:r>
              <a:rPr lang="en-US" sz="2400" dirty="0">
                <a:solidFill>
                  <a:srgbClr val="000000"/>
                </a:solidFill>
                <a:latin typeface="Calibri"/>
              </a:rPr>
              <a:t>Salpingostomy</a:t>
            </a:r>
          </a:p>
          <a:p>
            <a:pPr lvl="1"/>
            <a:r>
              <a:rPr lang="en-US" sz="2400" dirty="0">
                <a:solidFill>
                  <a:srgbClr val="000000"/>
                </a:solidFill>
                <a:latin typeface="Calibri"/>
              </a:rPr>
              <a:t>Salpingectomy </a:t>
            </a:r>
          </a:p>
          <a:p>
            <a:endParaRPr lang="en-US" dirty="0"/>
          </a:p>
        </p:txBody>
      </p:sp>
    </p:spTree>
    <p:extLst>
      <p:ext uri="{BB962C8B-B14F-4D97-AF65-F5344CB8AC3E}">
        <p14:creationId xmlns:p14="http://schemas.microsoft.com/office/powerpoint/2010/main" val="552551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9692C-EB8D-DD4C-B32B-276875192B95}"/>
              </a:ext>
            </a:extLst>
          </p:cNvPr>
          <p:cNvSpPr>
            <a:spLocks noGrp="1"/>
          </p:cNvSpPr>
          <p:nvPr>
            <p:ph type="title"/>
          </p:nvPr>
        </p:nvSpPr>
        <p:spPr/>
        <p:txBody>
          <a:bodyPr/>
          <a:lstStyle/>
          <a:p>
            <a:pPr algn="l"/>
            <a:r>
              <a:rPr lang="en-US" sz="2400" dirty="0">
                <a:solidFill>
                  <a:srgbClr val="000000"/>
                </a:solidFill>
                <a:latin typeface="Calibri"/>
              </a:rPr>
              <a:t>Salpingostomy</a:t>
            </a:r>
          </a:p>
        </p:txBody>
      </p:sp>
      <p:sp>
        <p:nvSpPr>
          <p:cNvPr id="3" name="Content Placeholder 2">
            <a:extLst>
              <a:ext uri="{FF2B5EF4-FFF2-40B4-BE49-F238E27FC236}">
                <a16:creationId xmlns:a16="http://schemas.microsoft.com/office/drawing/2014/main" id="{1964A23D-4460-444C-861F-FEC32D7FDB58}"/>
              </a:ext>
            </a:extLst>
          </p:cNvPr>
          <p:cNvSpPr>
            <a:spLocks noGrp="1"/>
          </p:cNvSpPr>
          <p:nvPr>
            <p:ph idx="1"/>
          </p:nvPr>
        </p:nvSpPr>
        <p:spPr/>
        <p:txBody>
          <a:bodyPr/>
          <a:lstStyle/>
          <a:p>
            <a:pPr algn="l"/>
            <a:r>
              <a:rPr lang="en-US" sz="2400" dirty="0">
                <a:solidFill>
                  <a:srgbClr val="000000"/>
                </a:solidFill>
                <a:latin typeface="Calibri"/>
              </a:rPr>
              <a:t>Used to remove a small unruptured pregnancy</a:t>
            </a:r>
          </a:p>
          <a:p>
            <a:r>
              <a:rPr lang="en-US" sz="2400" dirty="0">
                <a:solidFill>
                  <a:srgbClr val="000000"/>
                </a:solidFill>
                <a:latin typeface="Calibri"/>
              </a:rPr>
              <a:t>10-15 mm incision is made on the antimesenteric border of the fallopian tube over the location of the ectopic to extrude the products</a:t>
            </a:r>
          </a:p>
          <a:p>
            <a:r>
              <a:rPr lang="en-US" sz="2400" dirty="0">
                <a:solidFill>
                  <a:srgbClr val="000000"/>
                </a:solidFill>
                <a:latin typeface="Calibri"/>
              </a:rPr>
              <a:t>Usually followed by flushing out using high pressure irrigation to remove trophoblastic tissue </a:t>
            </a:r>
          </a:p>
          <a:p>
            <a:r>
              <a:rPr lang="en-US" sz="2400" dirty="0">
                <a:solidFill>
                  <a:srgbClr val="000000"/>
                </a:solidFill>
                <a:latin typeface="Calibri"/>
              </a:rPr>
              <a:t>Small bleeding sites are controlled with needlepoint electrocoagulation </a:t>
            </a:r>
          </a:p>
          <a:p>
            <a:r>
              <a:rPr lang="en-US" sz="2400" dirty="0">
                <a:solidFill>
                  <a:srgbClr val="000000"/>
                </a:solidFill>
                <a:latin typeface="Calibri"/>
              </a:rPr>
              <a:t>Incision is left to heal by secondary intention </a:t>
            </a:r>
          </a:p>
          <a:p>
            <a:r>
              <a:rPr lang="en-US" sz="2400" dirty="0">
                <a:solidFill>
                  <a:srgbClr val="000000"/>
                </a:solidFill>
                <a:latin typeface="Calibri"/>
              </a:rPr>
              <a:t>Serum B-</a:t>
            </a:r>
            <a:r>
              <a:rPr lang="en-US" sz="2400" dirty="0" err="1">
                <a:solidFill>
                  <a:srgbClr val="000000"/>
                </a:solidFill>
                <a:latin typeface="Calibri"/>
              </a:rPr>
              <a:t>hCG</a:t>
            </a:r>
            <a:r>
              <a:rPr lang="en-US" sz="2400" dirty="0">
                <a:solidFill>
                  <a:srgbClr val="000000"/>
                </a:solidFill>
                <a:latin typeface="Calibri"/>
              </a:rPr>
              <a:t> are used to monitor response post-op</a:t>
            </a:r>
          </a:p>
        </p:txBody>
      </p:sp>
    </p:spTree>
    <p:extLst>
      <p:ext uri="{BB962C8B-B14F-4D97-AF65-F5344CB8AC3E}">
        <p14:creationId xmlns:p14="http://schemas.microsoft.com/office/powerpoint/2010/main" val="3461698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78FF1-89F9-9140-AD47-05C9019B367D}"/>
              </a:ext>
            </a:extLst>
          </p:cNvPr>
          <p:cNvSpPr>
            <a:spLocks noGrp="1"/>
          </p:cNvSpPr>
          <p:nvPr>
            <p:ph type="title"/>
          </p:nvPr>
        </p:nvSpPr>
        <p:spPr/>
        <p:txBody>
          <a:bodyPr/>
          <a:lstStyle/>
          <a:p>
            <a:pPr algn="l"/>
            <a:r>
              <a:rPr lang="en-US" sz="2400" dirty="0">
                <a:solidFill>
                  <a:srgbClr val="000000"/>
                </a:solidFill>
                <a:latin typeface="Calibri"/>
              </a:rPr>
              <a:t>Salpingectomy</a:t>
            </a:r>
          </a:p>
        </p:txBody>
      </p:sp>
      <p:sp>
        <p:nvSpPr>
          <p:cNvPr id="3" name="Content Placeholder 2">
            <a:extLst>
              <a:ext uri="{FF2B5EF4-FFF2-40B4-BE49-F238E27FC236}">
                <a16:creationId xmlns:a16="http://schemas.microsoft.com/office/drawing/2014/main" id="{0E647A00-BBB1-C24E-9801-AC67CF473098}"/>
              </a:ext>
            </a:extLst>
          </p:cNvPr>
          <p:cNvSpPr>
            <a:spLocks noGrp="1"/>
          </p:cNvSpPr>
          <p:nvPr>
            <p:ph idx="1"/>
          </p:nvPr>
        </p:nvSpPr>
        <p:spPr/>
        <p:txBody>
          <a:bodyPr/>
          <a:lstStyle/>
          <a:p>
            <a:pPr algn="l"/>
            <a:r>
              <a:rPr lang="en-US" sz="2400" dirty="0">
                <a:solidFill>
                  <a:srgbClr val="000000"/>
                </a:solidFill>
                <a:latin typeface="Calibri"/>
              </a:rPr>
              <a:t>Tubal resection may be used for both ruptured and unruptured ectopic pregnancies to minimize the rare recurrence of pregnancy in the tubal stump</a:t>
            </a:r>
          </a:p>
          <a:p>
            <a:r>
              <a:rPr lang="en-GB" sz="2400" dirty="0">
                <a:solidFill>
                  <a:srgbClr val="000000"/>
                </a:solidFill>
                <a:latin typeface="Calibri"/>
              </a:rPr>
              <a:t>This process moves serially from the proximal </a:t>
            </a:r>
            <a:r>
              <a:rPr lang="en-GB" sz="2400" dirty="0" err="1">
                <a:solidFill>
                  <a:srgbClr val="000000"/>
                </a:solidFill>
                <a:latin typeface="Calibri"/>
              </a:rPr>
              <a:t>mesosalpinx</a:t>
            </a:r>
            <a:r>
              <a:rPr lang="en-GB" sz="2400" dirty="0">
                <a:solidFill>
                  <a:srgbClr val="000000"/>
                </a:solidFill>
                <a:latin typeface="Calibri"/>
              </a:rPr>
              <a:t> to its distal extent under the tubal ampulla.</a:t>
            </a:r>
          </a:p>
          <a:p>
            <a:r>
              <a:rPr lang="en-GB" sz="2400" dirty="0">
                <a:solidFill>
                  <a:srgbClr val="000000"/>
                </a:solidFill>
                <a:latin typeface="Calibri"/>
              </a:rPr>
              <a:t>Most tubal ectopic pregnancies are small. Accordingly, they can be held firmly by grasping forceps and drawn up into one of the accessory site cannulas. Larger tubal ectopic pregnancies may be placed in an endoscopic sac to prevent fragmentation as they are removed through the laparoscopic port site.</a:t>
            </a:r>
          </a:p>
          <a:p>
            <a:r>
              <a:rPr lang="en-GB" sz="2400" dirty="0">
                <a:solidFill>
                  <a:srgbClr val="000000"/>
                </a:solidFill>
                <a:latin typeface="Calibri"/>
              </a:rPr>
              <a:t>Irrigation and suction while moving the patient from Trendelenburg to reverse Trendelenburg position should be performed to dislodge any stray tissue and fluid</a:t>
            </a:r>
          </a:p>
          <a:p>
            <a:endParaRPr lang="en-GB" dirty="0"/>
          </a:p>
          <a:p>
            <a:endParaRPr lang="en-US" dirty="0"/>
          </a:p>
        </p:txBody>
      </p:sp>
    </p:spTree>
    <p:extLst>
      <p:ext uri="{BB962C8B-B14F-4D97-AF65-F5344CB8AC3E}">
        <p14:creationId xmlns:p14="http://schemas.microsoft.com/office/powerpoint/2010/main" val="50652712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181</TotalTime>
  <Words>2070</Words>
  <Application>Microsoft Office PowerPoint</Application>
  <PresentationFormat>Widescreen</PresentationFormat>
  <Paragraphs>209</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Crop</vt:lpstr>
      <vt:lpstr>Introduction:</vt:lpstr>
      <vt:lpstr>Tubal pregnancy</vt:lpstr>
      <vt:lpstr>Risk factors: </vt:lpstr>
      <vt:lpstr>Potential outcomes of a tubal pregnancy</vt:lpstr>
      <vt:lpstr>Clinical manifestations</vt:lpstr>
      <vt:lpstr>clinical manifestations </vt:lpstr>
      <vt:lpstr>Multimodality diagnosis</vt:lpstr>
      <vt:lpstr>Diagnosis:</vt:lpstr>
      <vt:lpstr>Transvaginal sonography </vt:lpstr>
      <vt:lpstr>Hemoperitoneum</vt:lpstr>
      <vt:lpstr>Medical management</vt:lpstr>
      <vt:lpstr>PowerPoint Presentation</vt:lpstr>
      <vt:lpstr>Patient selection for the MTX protocol</vt:lpstr>
      <vt:lpstr>Surgical management</vt:lpstr>
      <vt:lpstr>Salpingostomy</vt:lpstr>
      <vt:lpstr>Salpingectomy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Ectopic pregnancy</dc:title>
  <dc:creator>Diala Issam F Al-Rabadi</dc:creator>
  <cp:lastModifiedBy>fida thekrallah</cp:lastModifiedBy>
  <cp:revision>29</cp:revision>
  <dcterms:created xsi:type="dcterms:W3CDTF">2021-09-24T19:00:50Z</dcterms:created>
  <dcterms:modified xsi:type="dcterms:W3CDTF">2025-06-01T05:05:28Z</dcterms:modified>
</cp:coreProperties>
</file>