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8" r:id="rId5"/>
    <p:sldId id="306" r:id="rId6"/>
    <p:sldId id="323" r:id="rId7"/>
    <p:sldId id="328" r:id="rId8"/>
    <p:sldId id="305" r:id="rId9"/>
    <p:sldId id="329" r:id="rId10"/>
    <p:sldId id="331" r:id="rId11"/>
    <p:sldId id="307" r:id="rId12"/>
    <p:sldId id="291" r:id="rId13"/>
    <p:sldId id="337" r:id="rId14"/>
    <p:sldId id="332" r:id="rId15"/>
    <p:sldId id="334" r:id="rId16"/>
    <p:sldId id="335" r:id="rId17"/>
    <p:sldId id="340" r:id="rId18"/>
    <p:sldId id="341" r:id="rId19"/>
    <p:sldId id="376" r:id="rId20"/>
    <p:sldId id="378" r:id="rId21"/>
    <p:sldId id="342" r:id="rId22"/>
    <p:sldId id="343" r:id="rId23"/>
    <p:sldId id="344" r:id="rId24"/>
    <p:sldId id="345" r:id="rId25"/>
    <p:sldId id="346" r:id="rId26"/>
    <p:sldId id="347" r:id="rId27"/>
    <p:sldId id="348" r:id="rId28"/>
    <p:sldId id="349" r:id="rId29"/>
    <p:sldId id="27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89300" autoAdjust="0"/>
  </p:normalViewPr>
  <p:slideViewPr>
    <p:cSldViewPr snapToGrid="0">
      <p:cViewPr varScale="1">
        <p:scale>
          <a:sx n="86" d="100"/>
          <a:sy n="86" d="100"/>
        </p:scale>
        <p:origin x="57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34" Type="http://schemas.openxmlformats.org/officeDocument/2006/relationships/theme" Target="theme/theme1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33" Type="http://schemas.openxmlformats.org/officeDocument/2006/relationships/viewProps" Target="view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slide" Target="slides/slide25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presProps" Target="presProp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notesMaster" Target="notesMasters/notesMaster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slide" Target="slides/slide26.xml" /><Relationship Id="rId35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C3B62-CFD8-4D9D-AA85-0BECD73C1A8F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C47DE-5513-4DB1-9CA3-19ACCE9FC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78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804A9-4736-447C-9EFD-EB0D8C0591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68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C47DE-5513-4DB1-9CA3-19ACCE9FCF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90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C47DE-5513-4DB1-9CA3-19ACCE9FCF4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87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DC3FA-46CC-43D1-8F7F-B6EF3BDD4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FAB0BA-7C2F-4BEA-AB20-2F403099E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1E082-9894-4569-B21F-FE8773B0A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2397A-1E20-4C13-AD33-F09C39DAD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3BBBD-0169-4894-A80C-0CB052F5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8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28536-90CC-40AA-AD99-F87884BBB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425E9-D5B0-48DC-B4A5-51D305CB2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AA464-02E2-4D45-A089-32DF4925C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AD3C2-E3D3-4E8C-96E0-D42942A09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F3140-2BD0-46B8-A4E7-3E5F119C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07FD6-4200-433E-8919-C135FFF38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F0DB67-F897-475A-A715-D5593A6E9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033E8-668B-48D7-B88F-FBF9FD1E9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9072A-8947-41D0-8465-AB857993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AC439-0176-4A8F-ABF5-61ADC79C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9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86C32-B878-44D7-AC2D-D462C57DC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B4846-96D1-4EF8-ACA8-A3A40E0D6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28DB8-D8F0-48B3-9D2D-8619358BF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0F1352-B785-47E8-8B3A-0700C3101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04E87-6DE4-46AE-BE75-CA15317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F530E-5705-40B6-925F-6BDC6549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07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09A31-0CCF-47C1-9E9D-7BF45DF85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DDD2C-23EB-4F3F-A08B-ED61D7581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140ECC-80B3-416F-948D-F25B958FB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AC9AC5-0CFA-48B0-8CEE-610C0335F9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BBE5E8-8534-4EF1-9879-819C42E862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8563C4-6C96-4DCC-91BF-F936ACB3C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5F1048-9F3E-4668-A16F-BC05020EE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34596F-FFE6-4316-B46E-253A8D21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66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B8414-CB10-4DFB-98CD-3BC1938A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2EC1F1-9EC7-4177-8292-2C7C2E864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2269E-BC63-4296-9B7D-3C688717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813F6-6397-43CA-9D89-3ABFA88F9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1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23B8DC-00BE-433A-9F90-794BD47E4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94E72B-6E13-431D-B473-DBC02334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DD678-8CF1-4D75-A4B3-1D229AEEA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60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14B1-AF8D-42F7-930F-875B2EE0E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BF31F-A241-433B-98F3-3E45BBC03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08820-79FD-4C12-A03C-F09C0CDD2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B9F79-0070-41B2-97AA-8BD26AC86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95B0D-AC3F-4A59-8DEE-BCF77DCD3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54FED-F483-4E6C-8866-635D2907C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73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1D4F3-C76C-4E83-ACCE-7D7BE98E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058D2-750F-48F7-B65C-4443228839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F3BBB-88DF-4EB2-9F1B-2BABD6B7B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87AD7-B8F8-492F-8605-7C26AC7B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F77DF-2544-48C3-BA05-A0EBF1038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50608-3A47-4E02-95FA-7D34E96DD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6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E924-AFBE-4E83-B89E-7E80B9E11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EB964E-CB72-4138-A2D5-E5744D256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B0799-BB6F-40D7-B3E4-BFCA235A7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37B98-E87F-42B0-9A06-A94D8FE0A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B0573-B488-44B4-9A21-E67472010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95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57803D-12F3-49E6-A6AF-5D7905A964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D3503-6367-4289-AC5F-914DE520C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E6942-AD98-4DCE-B1CC-7EC79FF4F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A215A-47FE-43F7-B80B-0DA2BC8F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718CF-E7E6-4096-96A7-8BC2FA4B9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8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2FADA1-135B-4D1A-9AA1-24F41C401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57227-8A4C-400C-BD54-0D65E3A36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C17B6-F657-4DCE-9662-E3748AAB9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C85F7-3CBA-437B-B67A-1DB1A74005BC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171B7-DEE6-483A-B9C9-B645EB950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A7F82-901E-4C38-A2EC-BD812986B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7591F-DB84-41B8-B22B-8D87D624B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9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5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16.png" 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1.xml" /><Relationship Id="rId4" Type="http://schemas.openxmlformats.org/officeDocument/2006/relationships/hyperlink" Target="https://en.wikipedia.org/wiki/Blood_film" TargetMode="Externa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3.png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nri3341.pdf" TargetMode="External" /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045" y="1663262"/>
            <a:ext cx="3143859" cy="2011675"/>
          </a:xfrm>
        </p:spPr>
        <p:txBody>
          <a:bodyPr anchor="b">
            <a:normAutofit/>
          </a:bodyPr>
          <a:lstStyle/>
          <a:p>
            <a:r>
              <a:rPr lang="en-US" sz="4400" b="1" dirty="0"/>
              <a:t>Medical Immunology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5DDBEA9-386C-4096-96E9-EBA28D0F6745}"/>
              </a:ext>
            </a:extLst>
          </p:cNvPr>
          <p:cNvSpPr txBox="1">
            <a:spLocks/>
          </p:cNvSpPr>
          <p:nvPr/>
        </p:nvSpPr>
        <p:spPr>
          <a:xfrm>
            <a:off x="291090" y="5603842"/>
            <a:ext cx="4043854" cy="9994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Anas Abu</a:t>
            </a:r>
            <a:r>
              <a:rPr lang="sv-SE" sz="3200" b="1" dirty="0"/>
              <a:t>-</a:t>
            </a:r>
            <a:r>
              <a:rPr lang="en-US" sz="3200" b="1" dirty="0" err="1"/>
              <a:t>Humaidan</a:t>
            </a:r>
            <a:r>
              <a:rPr lang="en-US" sz="3200" b="1" dirty="0"/>
              <a:t> M.D. Ph.D.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C9A4747-9A6C-4A03-A05B-AC4752CFEC09}"/>
              </a:ext>
            </a:extLst>
          </p:cNvPr>
          <p:cNvCxnSpPr>
            <a:cxnSpLocks/>
          </p:cNvCxnSpPr>
          <p:nvPr/>
        </p:nvCxnSpPr>
        <p:spPr>
          <a:xfrm flipV="1">
            <a:off x="1121322" y="3841376"/>
            <a:ext cx="2625925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6AD7AC3B-7652-44B5-82DB-7C86B51DBBBE}"/>
              </a:ext>
            </a:extLst>
          </p:cNvPr>
          <p:cNvSpPr txBox="1">
            <a:spLocks/>
          </p:cNvSpPr>
          <p:nvPr/>
        </p:nvSpPr>
        <p:spPr>
          <a:xfrm>
            <a:off x="10156391" y="6229350"/>
            <a:ext cx="2035609" cy="628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200" b="1" dirty="0"/>
              <a:t>Lecture 2</a:t>
            </a:r>
            <a:endParaRPr lang="en-US" sz="3200" b="1" dirty="0"/>
          </a:p>
        </p:txBody>
      </p:sp>
      <p:pic>
        <p:nvPicPr>
          <p:cNvPr id="2052" name="Picture 4" descr="Image result for immunology art">
            <a:extLst>
              <a:ext uri="{FF2B5EF4-FFF2-40B4-BE49-F238E27FC236}">
                <a16:creationId xmlns:a16="http://schemas.microsoft.com/office/drawing/2014/main" id="{B0F9AA6A-CC50-4176-8F31-F36DB5509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970" y="664449"/>
            <a:ext cx="6593569" cy="493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936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386499" y="1166842"/>
            <a:ext cx="116217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immune system includes the role of </a:t>
            </a:r>
            <a:r>
              <a:rPr lang="en-GB" sz="2400" b="1" dirty="0"/>
              <a:t>physical</a:t>
            </a:r>
            <a:r>
              <a:rPr lang="en-GB" sz="2400" dirty="0"/>
              <a:t>, </a:t>
            </a:r>
            <a:r>
              <a:rPr lang="en-GB" sz="2400" b="1" dirty="0"/>
              <a:t>cellular</a:t>
            </a:r>
            <a:r>
              <a:rPr lang="en-GB" sz="2400" dirty="0"/>
              <a:t>, and </a:t>
            </a:r>
            <a:r>
              <a:rPr lang="en-GB" sz="2400" b="1" dirty="0"/>
              <a:t>chemical systems </a:t>
            </a:r>
            <a:r>
              <a:rPr lang="en-GB" sz="2400" dirty="0"/>
              <a:t>that are in place and that respond to all aspects of </a:t>
            </a:r>
            <a:r>
              <a:rPr lang="en-GB" sz="2400" b="1" dirty="0"/>
              <a:t>foreignness</a:t>
            </a:r>
            <a:r>
              <a:rPr lang="en-GB" sz="2400" dirty="0"/>
              <a:t>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immune system targets any “foreign” object, so the first step is to </a:t>
            </a:r>
            <a:r>
              <a:rPr lang="en-GB" sz="2400" b="1" dirty="0"/>
              <a:t>recognize</a:t>
            </a:r>
            <a:r>
              <a:rPr lang="en-GB" sz="2400" dirty="0"/>
              <a:t> what is self and non- self.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second step is to </a:t>
            </a:r>
            <a:r>
              <a:rPr lang="en-GB" sz="2400" b="1" dirty="0"/>
              <a:t>restore</a:t>
            </a:r>
            <a:r>
              <a:rPr lang="en-GB" sz="2400" dirty="0"/>
              <a:t> homeostasis by eliminating the foreign object.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third step is to </a:t>
            </a:r>
            <a:r>
              <a:rPr lang="en-GB" sz="2400" b="1" dirty="0"/>
              <a:t>remember</a:t>
            </a:r>
            <a:r>
              <a:rPr lang="en-GB" sz="2400" dirty="0"/>
              <a:t> the invading pathogen to respond better the next time it is encountered 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immune system is not </a:t>
            </a:r>
            <a:r>
              <a:rPr lang="en-GB" sz="2400" b="1" dirty="0"/>
              <a:t>only</a:t>
            </a:r>
            <a:r>
              <a:rPr lang="en-GB" sz="2400" dirty="0"/>
              <a:t> active when danger arises, but is constantly sensing danger and is </a:t>
            </a:r>
            <a:r>
              <a:rPr lang="en-GB" sz="2400" b="1" dirty="0"/>
              <a:t>important for normal physiology and homeostasis </a:t>
            </a:r>
            <a:r>
              <a:rPr lang="en-GB" sz="2400" dirty="0"/>
              <a:t>similar to the cardiovascular and renal systems.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Immunology introduction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9365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32F8DC2-39C7-49C3-A8FA-94E4979849EA}"/>
              </a:ext>
            </a:extLst>
          </p:cNvPr>
          <p:cNvSpPr txBox="1"/>
          <p:nvPr/>
        </p:nvSpPr>
        <p:spPr>
          <a:xfrm>
            <a:off x="27122" y="1091607"/>
            <a:ext cx="766053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Mechanisms for discriminating "</a:t>
            </a:r>
            <a:r>
              <a:rPr lang="en-GB" sz="2400" b="1" dirty="0"/>
              <a:t>self" from "non-self" </a:t>
            </a:r>
            <a:r>
              <a:rPr lang="en-GB" sz="2400" dirty="0"/>
              <a:t>evolved to accomplish the task of fighting pathogens, launching a long history of </a:t>
            </a:r>
            <a:r>
              <a:rPr lang="en-GB" sz="2400" b="1" dirty="0"/>
              <a:t>host-pathogen co-evolution.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Virtually all organisms have at least one form of defence that helps repel disease-causing organisms.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Pathogens evolve new strategies to over come immune mechanisms, and so the host defence becomes more complex to defend against invading pathogens.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Jawed vertebrates </a:t>
            </a:r>
            <a:r>
              <a:rPr lang="sv-SE" sz="2400" dirty="0"/>
              <a:t>have developed higher complexity of defence reflected in the </a:t>
            </a:r>
            <a:r>
              <a:rPr lang="sv-SE" sz="2400" b="1" dirty="0"/>
              <a:t>adaptive immune response</a:t>
            </a:r>
            <a:r>
              <a:rPr lang="sv-SE" sz="2400" dirty="0"/>
              <a:t>. 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2050" name="Picture 2" descr="Image result for Porifera">
            <a:extLst>
              <a:ext uri="{FF2B5EF4-FFF2-40B4-BE49-F238E27FC236}">
                <a16:creationId xmlns:a16="http://schemas.microsoft.com/office/drawing/2014/main" id="{12E14B5C-CF02-432A-A3B4-3223B8205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545" y="732678"/>
            <a:ext cx="2555529" cy="207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2E3E06-540C-4117-B659-163BD2338C53}"/>
              </a:ext>
            </a:extLst>
          </p:cNvPr>
          <p:cNvSpPr txBox="1"/>
          <p:nvPr/>
        </p:nvSpPr>
        <p:spPr>
          <a:xfrm>
            <a:off x="8143137" y="2806675"/>
            <a:ext cx="445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Transplantation of parts of sponge to other sponges is met by an immune response</a:t>
            </a:r>
          </a:p>
        </p:txBody>
      </p:sp>
      <p:pic>
        <p:nvPicPr>
          <p:cNvPr id="1026" name="Picture 2" descr="Image result for adaptive immune system evolution">
            <a:extLst>
              <a:ext uri="{FF2B5EF4-FFF2-40B4-BE49-F238E27FC236}">
                <a16:creationId xmlns:a16="http://schemas.microsoft.com/office/drawing/2014/main" id="{BDAB53F5-F483-4125-8675-A9A7CF92B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101" y="3513194"/>
            <a:ext cx="3244107" cy="330843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834944-A7FD-405D-A8D0-E27438ADB8D4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Immunology introduction/ co-evolution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95433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>
            <a:extLst>
              <a:ext uri="{FF2B5EF4-FFF2-40B4-BE49-F238E27FC236}">
                <a16:creationId xmlns:a16="http://schemas.microsoft.com/office/drawing/2014/main" id="{81AB50E4-B37F-4E3A-8D2A-89BFAA25A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462" y="1524000"/>
            <a:ext cx="6667500" cy="381000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68C04F-67E4-489E-848D-38C56711B78E}"/>
              </a:ext>
            </a:extLst>
          </p:cNvPr>
          <p:cNvSpPr/>
          <p:nvPr/>
        </p:nvSpPr>
        <p:spPr>
          <a:xfrm>
            <a:off x="85038" y="856357"/>
            <a:ext cx="52475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b="1" dirty="0">
              <a:solidFill>
                <a:srgbClr val="22222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222222"/>
                </a:solidFill>
              </a:rPr>
              <a:t>Antigens</a:t>
            </a:r>
            <a:r>
              <a:rPr lang="en-GB" sz="2400" dirty="0">
                <a:solidFill>
                  <a:srgbClr val="222222"/>
                </a:solidFill>
              </a:rPr>
              <a:t> are any substance that stimulates the immune system to produce </a:t>
            </a:r>
            <a:r>
              <a:rPr lang="en-GB" sz="2400" b="1" dirty="0">
                <a:solidFill>
                  <a:srgbClr val="222222"/>
                </a:solidFill>
              </a:rPr>
              <a:t>antibodies</a:t>
            </a:r>
            <a:r>
              <a:rPr lang="en-GB" sz="2400" dirty="0">
                <a:solidFill>
                  <a:srgbClr val="222222"/>
                </a:solidFill>
              </a:rPr>
              <a:t>. </a:t>
            </a:r>
            <a:r>
              <a:rPr lang="en-GB" sz="2400" b="1" dirty="0">
                <a:solidFill>
                  <a:srgbClr val="222222"/>
                </a:solidFill>
              </a:rPr>
              <a:t>Antigens</a:t>
            </a:r>
            <a:r>
              <a:rPr lang="en-GB" sz="2400" dirty="0">
                <a:solidFill>
                  <a:srgbClr val="222222"/>
                </a:solidFill>
              </a:rPr>
              <a:t> can be bacteria, viruses, or fungi that cause infection and disease.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2222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Antigens</a:t>
            </a:r>
            <a:r>
              <a:rPr lang="en-US" sz="2400" dirty="0"/>
              <a:t> </a:t>
            </a:r>
            <a:r>
              <a:rPr lang="en-GB" sz="2400" dirty="0"/>
              <a:t>may also originate from within the body ("self-antigen"), but should not be attacked by the immune system in normal situations. 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B11B0E-05E4-45DC-91DE-8A9A0D7800C3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Immunology introduction / What is forgein?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63301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556828" y="5537135"/>
            <a:ext cx="1163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Host </a:t>
            </a:r>
            <a:r>
              <a:rPr lang="en-GB" sz="2400" dirty="0" err="1"/>
              <a:t>defenses</a:t>
            </a:r>
            <a:r>
              <a:rPr lang="en-GB" sz="2400" dirty="0"/>
              <a:t> are grouped under </a:t>
            </a:r>
            <a:r>
              <a:rPr lang="en-GB" sz="2400" b="1" dirty="0"/>
              <a:t>innate</a:t>
            </a:r>
            <a:r>
              <a:rPr lang="en-GB" sz="2400" dirty="0"/>
              <a:t> immunity, which provides </a:t>
            </a:r>
            <a:r>
              <a:rPr lang="en-GB" sz="2400" b="1" dirty="0"/>
              <a:t>immediate</a:t>
            </a:r>
            <a:r>
              <a:rPr lang="en-GB" sz="2400" dirty="0"/>
              <a:t> protection against microbial invasion, and </a:t>
            </a:r>
            <a:r>
              <a:rPr lang="en-GB" sz="2400" b="1" dirty="0"/>
              <a:t>adaptive</a:t>
            </a:r>
            <a:r>
              <a:rPr lang="en-GB" sz="2400" dirty="0"/>
              <a:t> immunity, which develops </a:t>
            </a:r>
            <a:r>
              <a:rPr lang="en-GB" sz="2400" b="1" dirty="0"/>
              <a:t>more slowly </a:t>
            </a:r>
            <a:r>
              <a:rPr lang="en-GB" sz="2400" dirty="0"/>
              <a:t>and provides more specialized </a:t>
            </a:r>
            <a:r>
              <a:rPr lang="en-GB" sz="2400" dirty="0" err="1"/>
              <a:t>defense</a:t>
            </a:r>
            <a:r>
              <a:rPr lang="en-GB" sz="2400" dirty="0"/>
              <a:t> against infections 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Immunology introduction / INNATE AND ADAPTIVE IMMUNITY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717802-F848-43A9-B64D-3FA209F81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664" y="562457"/>
            <a:ext cx="9340383" cy="489955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86080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Immunology introduction / INNATE AND ADAPTIVE IMMUNITY</a:t>
            </a:r>
            <a:endParaRPr lang="en-US" b="1" dirty="0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4A29C19-3A65-47B0-9B8E-B78DD3110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18" y="861405"/>
            <a:ext cx="11209580" cy="573017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07454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32F8DC2-39C7-49C3-A8FA-94E4979849EA}"/>
              </a:ext>
            </a:extLst>
          </p:cNvPr>
          <p:cNvSpPr txBox="1"/>
          <p:nvPr/>
        </p:nvSpPr>
        <p:spPr>
          <a:xfrm>
            <a:off x="0" y="1168824"/>
            <a:ext cx="594004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immune system duty is to survey the whole body so it should be present </a:t>
            </a:r>
            <a:r>
              <a:rPr lang="en-GB" sz="2400" b="1" dirty="0"/>
              <a:t>everywhere</a:t>
            </a:r>
            <a:r>
              <a:rPr lang="en-GB" sz="2400" dirty="0"/>
              <a:t>. But there are sites where immune cells collect to fulfil their function (e.g. lymph nodes).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For example, in the small intestine there is lymphatic tissue that surveys intestinal pathogens called Peyer's patches.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bone marrow is an important place for generation of immune and non-immune blood cells.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7" name="Content Placeholder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7C2A8068-4311-4739-951F-502F34A64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838" y="630215"/>
            <a:ext cx="5849942" cy="6196217"/>
          </a:xfrm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9D8134-D02A-48BF-A522-7FA52B8FB37F}"/>
              </a:ext>
            </a:extLst>
          </p:cNvPr>
          <p:cNvSpPr/>
          <p:nvPr/>
        </p:nvSpPr>
        <p:spPr>
          <a:xfrm>
            <a:off x="5872899" y="5689176"/>
            <a:ext cx="1291472" cy="4005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E04CD3-7059-44F0-B801-6F121F61AF49}"/>
              </a:ext>
            </a:extLst>
          </p:cNvPr>
          <p:cNvSpPr/>
          <p:nvPr/>
        </p:nvSpPr>
        <p:spPr>
          <a:xfrm>
            <a:off x="202989" y="121954"/>
            <a:ext cx="7986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/>
              <a:t>Immunology introduction / Location of the immune system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3227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386499" y="1166842"/>
            <a:ext cx="1148725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Immunology is a relatively </a:t>
            </a:r>
            <a:r>
              <a:rPr lang="en-GB" sz="2400" b="1" dirty="0"/>
              <a:t>recent science </a:t>
            </a:r>
            <a:r>
              <a:rPr lang="en-GB" sz="2400" dirty="0"/>
              <a:t>with </a:t>
            </a:r>
            <a:r>
              <a:rPr lang="en-GB" sz="2400" b="1" dirty="0"/>
              <a:t>applications</a:t>
            </a:r>
            <a:r>
              <a:rPr lang="en-GB" sz="2400" dirty="0"/>
              <a:t> that extend to other medical sciences, thus it is important for medical students.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immune system in an </a:t>
            </a:r>
            <a:r>
              <a:rPr lang="en-GB" sz="2400" b="1" dirty="0"/>
              <a:t>ancient</a:t>
            </a:r>
            <a:r>
              <a:rPr lang="en-GB" sz="2400" dirty="0"/>
              <a:t> defence mechanism composed of tissues, cells and molecules that interact with each other with </a:t>
            </a:r>
            <a:r>
              <a:rPr lang="en-GB" sz="2400" b="1" dirty="0"/>
              <a:t>great complexity</a:t>
            </a:r>
            <a:r>
              <a:rPr lang="en-GB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Parts of the immune system are continuously active, and help in maintaining </a:t>
            </a:r>
            <a:r>
              <a:rPr lang="en-GB" sz="2400" b="1" dirty="0"/>
              <a:t>homeostasis</a:t>
            </a:r>
            <a:r>
              <a:rPr lang="en-GB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Specialized immune cells are mainly in the </a:t>
            </a:r>
            <a:r>
              <a:rPr lang="en-GB" sz="2400" b="1" dirty="0"/>
              <a:t>bone marrow </a:t>
            </a:r>
            <a:r>
              <a:rPr lang="en-GB" sz="2400" dirty="0"/>
              <a:t>and then circulate the blood or aggregate in lymph nodes.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/>
              <a:t>immune system arms </a:t>
            </a:r>
            <a:r>
              <a:rPr lang="en-US" sz="2400" dirty="0"/>
              <a:t>can be divided in general into </a:t>
            </a:r>
            <a:r>
              <a:rPr lang="en-US" sz="2400" b="1" dirty="0"/>
              <a:t>innate</a:t>
            </a:r>
            <a:r>
              <a:rPr lang="en-US" sz="2400" dirty="0"/>
              <a:t> and </a:t>
            </a:r>
            <a:r>
              <a:rPr lang="en-US" sz="2400" b="1" dirty="0"/>
              <a:t>adaptive</a:t>
            </a:r>
            <a:r>
              <a:rPr lang="en-US" sz="2400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Immunology introduction / Conclusions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57097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429732" y="591807"/>
            <a:ext cx="1133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cells of the innate and adaptive immune system are normally present as circulating cells in the </a:t>
            </a:r>
            <a:r>
              <a:rPr lang="en-GB" sz="2400" b="1" dirty="0"/>
              <a:t>blood</a:t>
            </a:r>
            <a:r>
              <a:rPr lang="en-GB" sz="2400" dirty="0"/>
              <a:t> and </a:t>
            </a:r>
            <a:r>
              <a:rPr lang="en-GB" sz="2400" b="1" dirty="0"/>
              <a:t>lymph</a:t>
            </a:r>
            <a:r>
              <a:rPr lang="en-GB" sz="2400" dirty="0"/>
              <a:t>, as anatomically defined collections in </a:t>
            </a:r>
            <a:r>
              <a:rPr lang="en-GB" sz="2400" b="1" dirty="0"/>
              <a:t>lymphoid organs</a:t>
            </a:r>
            <a:r>
              <a:rPr lang="en-GB" sz="2400" dirty="0"/>
              <a:t>, and as scattered cells in </a:t>
            </a:r>
            <a:r>
              <a:rPr lang="en-GB" sz="2400" b="1" dirty="0"/>
              <a:t>virtually all tissues</a:t>
            </a:r>
            <a:r>
              <a:rPr lang="en-GB" sz="2400" dirty="0"/>
              <a:t>.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 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E103E6-4F0F-425D-ACB2-5D54BA3ED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32" y="1941923"/>
            <a:ext cx="8924811" cy="45708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98799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429731" y="683366"/>
            <a:ext cx="113325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Phagocytes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Mast Cells, Basophils, Eosinophils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Antigen-Presenting Cells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Lymphocytes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 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622568-F6F4-4885-8854-249DE567E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567" y="1991167"/>
            <a:ext cx="8061434" cy="4866834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073623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 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EB39CE-CC81-4553-B43D-BBD159E16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13" y="789754"/>
            <a:ext cx="5833241" cy="36923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888A4DF-8189-4E97-BA68-0765197EE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798" y="235657"/>
            <a:ext cx="3703911" cy="63196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BFAF07-9B3D-4688-A39B-6E73CA4829B1}"/>
              </a:ext>
            </a:extLst>
          </p:cNvPr>
          <p:cNvSpPr txBox="1"/>
          <p:nvPr/>
        </p:nvSpPr>
        <p:spPr>
          <a:xfrm>
            <a:off x="0" y="4729849"/>
            <a:ext cx="58332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Although most of these cells are found in the blood, their responses to microbes are usually </a:t>
            </a:r>
            <a:r>
              <a:rPr lang="en-GB" sz="2400" b="1" dirty="0"/>
              <a:t>localized to tissues.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661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386499" y="1166842"/>
            <a:ext cx="377042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Phagocytes, including </a:t>
            </a:r>
            <a:r>
              <a:rPr lang="en-GB" sz="2400" b="1" dirty="0"/>
              <a:t>neutrophils</a:t>
            </a:r>
            <a:r>
              <a:rPr lang="en-GB" sz="2400" dirty="0"/>
              <a:t> and </a:t>
            </a:r>
            <a:r>
              <a:rPr lang="en-GB" sz="2400" b="1" dirty="0"/>
              <a:t>macrophages</a:t>
            </a:r>
            <a:r>
              <a:rPr lang="en-GB" sz="2400" dirty="0"/>
              <a:t>, are cells whose primary function is to identify, ingest, and destroy microbes.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Phagocytes also communicate with other cells in ways that promote or regulate immune responses.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Phagocytes  </a:t>
            </a:r>
            <a:endParaRPr lang="en-US" b="1" dirty="0"/>
          </a:p>
        </p:txBody>
      </p:sp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A45383BA-34D3-4187-9DDF-FF164C9A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280" y="1145589"/>
            <a:ext cx="7648575" cy="491490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159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144607" y="797463"/>
            <a:ext cx="57282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Neutrophils, also called </a:t>
            </a:r>
            <a:r>
              <a:rPr lang="en-GB" sz="2400" b="1" dirty="0"/>
              <a:t>polymorphonuclear leukocytes</a:t>
            </a:r>
            <a:r>
              <a:rPr lang="en-GB" sz="2400" dirty="0"/>
              <a:t>, are the most abundant population of circulating white blood cells and mediate the earliest phases of inflammatory reactions.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nucleus of a neutrophil is </a:t>
            </a:r>
            <a:r>
              <a:rPr lang="en-GB" sz="2400" b="1" dirty="0"/>
              <a:t>segmented </a:t>
            </a:r>
            <a:r>
              <a:rPr lang="en-GB" sz="2400" dirty="0"/>
              <a:t>into 3-5 connected </a:t>
            </a:r>
            <a:r>
              <a:rPr lang="en-GB" sz="2400" b="1" dirty="0"/>
              <a:t>lobules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Short lifespan</a:t>
            </a:r>
            <a:r>
              <a:rPr lang="en-US" sz="2400" dirty="0"/>
              <a:t>, they circulate for about 6 hours, </a:t>
            </a:r>
            <a:r>
              <a:rPr lang="en-GB" sz="2400" dirty="0"/>
              <a:t>Production of neutrophils is </a:t>
            </a:r>
            <a:r>
              <a:rPr lang="en-GB" sz="2400" b="1" dirty="0"/>
              <a:t>stimulated by granulocyte colony-stimulating factor</a:t>
            </a:r>
            <a:r>
              <a:rPr lang="en-GB" sz="2400" dirty="0"/>
              <a:t> (G-CSF). An adult human produces more than 1 × 10</a:t>
            </a:r>
            <a:r>
              <a:rPr lang="en-GB" sz="2400" baseline="30000" dirty="0"/>
              <a:t>11</a:t>
            </a:r>
            <a:r>
              <a:rPr lang="en-GB" sz="2400" dirty="0"/>
              <a:t> neutrophils per day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Phagocytes/ Neutrophils  </a:t>
            </a:r>
            <a:endParaRPr lang="en-US" b="1" dirty="0"/>
          </a:p>
        </p:txBody>
      </p:sp>
      <p:pic>
        <p:nvPicPr>
          <p:cNvPr id="1026" name="Picture 2" descr="Image result for neutrophils">
            <a:extLst>
              <a:ext uri="{FF2B5EF4-FFF2-40B4-BE49-F238E27FC236}">
                <a16:creationId xmlns:a16="http://schemas.microsoft.com/office/drawing/2014/main" id="{A9DD8DFA-D72D-4BC0-8020-82D3E81C4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372" y="184666"/>
            <a:ext cx="5152453" cy="3428953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2B4CF695-F725-4184-8F3A-F94C2833B4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4" t="27433" r="13917" b="32873"/>
          <a:stretch/>
        </p:blipFill>
        <p:spPr bwMode="auto">
          <a:xfrm>
            <a:off x="8628738" y="3902654"/>
            <a:ext cx="3614156" cy="2161816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neutrophils">
            <a:extLst>
              <a:ext uri="{FF2B5EF4-FFF2-40B4-BE49-F238E27FC236}">
                <a16:creationId xmlns:a16="http://schemas.microsoft.com/office/drawing/2014/main" id="{13B2889C-443D-491A-B85A-F069C815C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814" y="3309873"/>
            <a:ext cx="2569206" cy="2242216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302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144607" y="797463"/>
            <a:ext cx="612737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cytoplasm contains granules of two types. The majority, called </a:t>
            </a:r>
            <a:r>
              <a:rPr lang="en-GB" sz="2400" b="1" dirty="0"/>
              <a:t>specific granules</a:t>
            </a:r>
            <a:r>
              <a:rPr lang="en-GB" sz="2400" dirty="0"/>
              <a:t>, are filled with enzymes such as lysozyme, collagenase, and elastase. The remainder are </a:t>
            </a:r>
            <a:r>
              <a:rPr lang="en-GB" sz="2400" b="1" dirty="0"/>
              <a:t>azurophilic granules</a:t>
            </a:r>
            <a:r>
              <a:rPr lang="en-GB" sz="2400" dirty="0"/>
              <a:t>, which are lysosomes containing enzymes and other microbicidal substances.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Neutrophils may migrate to sites of infection </a:t>
            </a:r>
            <a:r>
              <a:rPr lang="en-GB" sz="2400" b="1" dirty="0"/>
              <a:t>within a few hours</a:t>
            </a:r>
            <a:r>
              <a:rPr lang="en-GB" sz="2400" dirty="0"/>
              <a:t> after the entry of microbes.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After entering tissues, neutrophils function for a few hours and then die. 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Phagocytes/ Neutrophils  </a:t>
            </a:r>
            <a:endParaRPr lang="en-US" b="1" dirty="0"/>
          </a:p>
        </p:txBody>
      </p:sp>
      <p:pic>
        <p:nvPicPr>
          <p:cNvPr id="2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B300D127-32CC-4A42-A2EB-FFC0AAB224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48735" y="575278"/>
            <a:ext cx="5090157" cy="377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9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249710" y="5758346"/>
            <a:ext cx="11269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Neutrophil extracellular traps (</a:t>
            </a:r>
            <a:r>
              <a:rPr lang="en-GB" sz="2400" dirty="0" err="1"/>
              <a:t>NETs</a:t>
            </a:r>
            <a:r>
              <a:rPr lang="en-GB" sz="2400" dirty="0"/>
              <a:t>) are networks of extracellular </a:t>
            </a:r>
            <a:r>
              <a:rPr lang="en-GB" sz="2400" dirty="0" err="1"/>
              <a:t>fibers</a:t>
            </a:r>
            <a:r>
              <a:rPr lang="en-GB" sz="2400" dirty="0"/>
              <a:t>, primarily composed of DNA from neutrophils, which bind pathogens.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612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Phagocytes/ Neutrophils  </a:t>
            </a:r>
            <a:endParaRPr lang="en-US" b="1" dirty="0"/>
          </a:p>
        </p:txBody>
      </p:sp>
      <p:pic>
        <p:nvPicPr>
          <p:cNvPr id="4098" name="Picture 2" descr="Image may contain: night">
            <a:extLst>
              <a:ext uri="{FF2B5EF4-FFF2-40B4-BE49-F238E27FC236}">
                <a16:creationId xmlns:a16="http://schemas.microsoft.com/office/drawing/2014/main" id="{ABE35FDC-BF90-4D62-95C1-132C2B2EB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45" y="369332"/>
            <a:ext cx="7283340" cy="501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0C65D7-AA9B-48D8-B36A-AFE3F1908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94" y="1765258"/>
            <a:ext cx="3875740" cy="316409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30673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od Smear - Understand the Test">
            <a:extLst>
              <a:ext uri="{FF2B5EF4-FFF2-40B4-BE49-F238E27FC236}">
                <a16:creationId xmlns:a16="http://schemas.microsoft.com/office/drawing/2014/main" id="{B6650342-F155-426D-9E15-9599E54C4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171575"/>
            <a:ext cx="5130800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7D70224-E38C-46D4-9DEE-23CE3EC7C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71576"/>
            <a:ext cx="4871013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960740-9A01-4DDE-9762-99D42A8DA491}"/>
              </a:ext>
            </a:extLst>
          </p:cNvPr>
          <p:cNvSpPr txBox="1"/>
          <p:nvPr/>
        </p:nvSpPr>
        <p:spPr>
          <a:xfrm>
            <a:off x="5852603" y="5105530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Blood film"/>
              </a:rPr>
              <a:t>Blood film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with a striking absence of neutrophils, leaving only red blood cells and platelets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962F06-385B-4E46-AA93-5A060EFC3685}"/>
              </a:ext>
            </a:extLst>
          </p:cNvPr>
          <p:cNvSpPr txBox="1"/>
          <p:nvPr/>
        </p:nvSpPr>
        <p:spPr>
          <a:xfrm>
            <a:off x="352425" y="6003901"/>
            <a:ext cx="110997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Neutropenia is an abnormally low concentration of neutrophils in the blood. Neutropenia has many causes and can be </a:t>
            </a:r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congenital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and </a:t>
            </a:r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acquired (e.g. cancer treatment, autoimmune diseases)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923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B29CDC-BFD1-4B40-ABBA-6B401BEE61AE}"/>
              </a:ext>
            </a:extLst>
          </p:cNvPr>
          <p:cNvSpPr txBox="1"/>
          <p:nvPr/>
        </p:nvSpPr>
        <p:spPr>
          <a:xfrm>
            <a:off x="526002" y="1494031"/>
            <a:ext cx="100828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Febrile Neutropenia </a:t>
            </a:r>
          </a:p>
          <a:p>
            <a:r>
              <a:rPr lang="en-GB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JP is a 34-year-old Caucasian male who is admitted to inpatient oncology service for induction chemotherapy for a recent diagnosis of acute myeloid </a:t>
            </a:r>
            <a:r>
              <a:rPr lang="en-GB" sz="2400" b="0" i="0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leukemia</a:t>
            </a:r>
            <a:r>
              <a:rPr lang="en-GB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(AML). His induction chemotherapy regimen consists of 7 + 3 induction chemotherapy with cytarabine and daunorubicin. He was placed on neutropenic precautions, started on appropriate </a:t>
            </a:r>
            <a:r>
              <a:rPr lang="en-GB" sz="2400" b="1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antimicrobial prophylaxis</a:t>
            </a:r>
            <a:r>
              <a:rPr lang="en-GB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, and a port was placed for </a:t>
            </a:r>
            <a:r>
              <a:rPr lang="en-GB" sz="2400" b="1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chemotherapy administration</a:t>
            </a:r>
            <a:r>
              <a:rPr lang="en-GB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. Ten days after the completion of his induction chemotherapy (day 17), he spiked a </a:t>
            </a:r>
            <a:r>
              <a:rPr lang="en-GB" sz="2400" b="1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fever of 38.8°C</a:t>
            </a:r>
            <a:r>
              <a:rPr lang="en-GB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(101.8°F) and complained of chills and nausea.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5790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8005F4-AEA9-4BE9-9764-9ED7AC9FA31B}"/>
              </a:ext>
            </a:extLst>
          </p:cNvPr>
          <p:cNvSpPr txBox="1"/>
          <p:nvPr/>
        </p:nvSpPr>
        <p:spPr>
          <a:xfrm>
            <a:off x="186648" y="913077"/>
            <a:ext cx="408185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cells of the mononuclear phagocyte system originate from a common precursor in the bone marrow, circulate in the blood as </a:t>
            </a:r>
            <a:r>
              <a:rPr lang="en-GB" sz="2400" b="1" dirty="0"/>
              <a:t>monocytes</a:t>
            </a:r>
            <a:r>
              <a:rPr lang="en-GB" sz="2400" dirty="0"/>
              <a:t>, and mature and become activated in various tissues.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Once monocytes enter tissues, mature and become macrophages. Macrophages in </a:t>
            </a:r>
            <a:r>
              <a:rPr lang="en-GB" sz="2400" b="1" dirty="0"/>
              <a:t>different tissues have been given special names</a:t>
            </a:r>
            <a:r>
              <a:rPr lang="en-GB" sz="2400" dirty="0"/>
              <a:t> to designate specific locations.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94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Phagocytes/ </a:t>
            </a:r>
            <a:r>
              <a:rPr lang="en-US" b="1" i="1" dirty="0"/>
              <a:t>Mononuclear Phagocytes</a:t>
            </a:r>
            <a:r>
              <a:rPr lang="sv-SE" b="1" dirty="0"/>
              <a:t>  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6277D4-5862-4CE7-BB19-7A0779D6D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793" y="369332"/>
            <a:ext cx="6119559" cy="417979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39981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94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Phagocytes/ </a:t>
            </a:r>
            <a:r>
              <a:rPr lang="sv-SE" b="1" i="1" dirty="0"/>
              <a:t>Macrophages 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DAB3B-F107-4317-9FFE-524D03943EFE}"/>
              </a:ext>
            </a:extLst>
          </p:cNvPr>
          <p:cNvSpPr txBox="1"/>
          <p:nvPr/>
        </p:nvSpPr>
        <p:spPr>
          <a:xfrm>
            <a:off x="186648" y="629298"/>
            <a:ext cx="120053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In addition to ingesting microbes, macrophages also </a:t>
            </a:r>
            <a:r>
              <a:rPr lang="en-GB" sz="2400" b="1" dirty="0"/>
              <a:t>ingest dead host cells </a:t>
            </a:r>
            <a:r>
              <a:rPr lang="en-GB" sz="2400" dirty="0"/>
              <a:t>as part of the cleaning up process after infection or sterile tissue injury.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Activated macrophages secrete proteins, called </a:t>
            </a:r>
            <a:r>
              <a:rPr lang="en-GB" sz="2400" b="1" dirty="0"/>
              <a:t>cytokines</a:t>
            </a:r>
            <a:r>
              <a:rPr lang="en-GB" sz="2400" dirty="0"/>
              <a:t>, that bind to signalling receptors on other cells and thereby </a:t>
            </a:r>
            <a:r>
              <a:rPr lang="en-GB" sz="2400" b="1" dirty="0"/>
              <a:t>instruct</a:t>
            </a:r>
            <a:r>
              <a:rPr lang="en-GB" sz="2400" dirty="0"/>
              <a:t> those cells to respond in ways that contribute to host defence.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Macrophages serve as APCs that </a:t>
            </a:r>
            <a:r>
              <a:rPr lang="en-GB" sz="2400" b="1" dirty="0"/>
              <a:t>display antigens </a:t>
            </a:r>
            <a:r>
              <a:rPr lang="en-GB" sz="2400" dirty="0"/>
              <a:t>to and activate T lymphocytes.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Another important function of macrophages is to promote </a:t>
            </a:r>
            <a:r>
              <a:rPr lang="en-GB" sz="2400" b="1" dirty="0"/>
              <a:t>repair of damaged tissues</a:t>
            </a:r>
            <a:r>
              <a:rPr lang="en-GB" sz="2400" dirty="0"/>
              <a:t> by stimulating new blood vessel growth (angiogenesis) and synthesis of collagen-rich extracellular matrix (fibrosis).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744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94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Phagocytes/ </a:t>
            </a:r>
            <a:r>
              <a:rPr lang="sv-SE" b="1" i="1" dirty="0"/>
              <a:t>Macrophages </a:t>
            </a:r>
            <a:endParaRPr lang="en-US" b="1" dirty="0"/>
          </a:p>
        </p:txBody>
      </p:sp>
      <p:pic>
        <p:nvPicPr>
          <p:cNvPr id="9220" name="Picture 4" descr="Image result for drosophila">
            <a:extLst>
              <a:ext uri="{FF2B5EF4-FFF2-40B4-BE49-F238E27FC236}">
                <a16:creationId xmlns:a16="http://schemas.microsoft.com/office/drawing/2014/main" id="{0A7B7BC9-B395-474E-95C5-46ED18424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57" y="970400"/>
            <a:ext cx="3564316" cy="237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E20A6B-E0E3-40EC-9595-299B7F2BA99A}"/>
              </a:ext>
            </a:extLst>
          </p:cNvPr>
          <p:cNvSpPr/>
          <p:nvPr/>
        </p:nvSpPr>
        <p:spPr>
          <a:xfrm>
            <a:off x="0" y="3429000"/>
            <a:ext cx="44458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Meridien-Roman"/>
              </a:rPr>
              <a:t>Macrophage-like cells are phylogenetically the </a:t>
            </a:r>
            <a:r>
              <a:rPr lang="en-GB" b="1" dirty="0">
                <a:latin typeface="Meridien-Roman"/>
              </a:rPr>
              <a:t>oldest mediators of innate immunity</a:t>
            </a:r>
            <a:r>
              <a:rPr lang="en-GB" dirty="0">
                <a:latin typeface="Meridien-Roman"/>
              </a:rPr>
              <a:t>. </a:t>
            </a:r>
            <a:r>
              <a:rPr lang="en-GB" b="1" i="1" dirty="0">
                <a:latin typeface="Meridien-Italic"/>
              </a:rPr>
              <a:t>Drosophila</a:t>
            </a:r>
            <a:r>
              <a:rPr lang="en-GB" i="1" dirty="0">
                <a:latin typeface="Meridien-Italic"/>
              </a:rPr>
              <a:t> </a:t>
            </a:r>
            <a:r>
              <a:rPr lang="en-GB" dirty="0">
                <a:latin typeface="Meridien-Roman"/>
              </a:rPr>
              <a:t>responds to infection by surrounding microbes with “</a:t>
            </a:r>
            <a:r>
              <a:rPr lang="en-GB" dirty="0" err="1">
                <a:latin typeface="Meridien-Roman"/>
              </a:rPr>
              <a:t>hemocytes</a:t>
            </a:r>
            <a:r>
              <a:rPr lang="en-GB" dirty="0">
                <a:latin typeface="Meridien-Roman"/>
              </a:rPr>
              <a:t>,”</a:t>
            </a:r>
          </a:p>
          <a:p>
            <a:r>
              <a:rPr lang="en-GB" dirty="0">
                <a:latin typeface="Meridien-Roman"/>
              </a:rPr>
              <a:t>which are similar to macrophages, and these cells phagocytose the microbes and wall off the infection.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02888-5646-483D-8ABD-FBB3AB0869B1}"/>
              </a:ext>
            </a:extLst>
          </p:cNvPr>
          <p:cNvSpPr/>
          <p:nvPr/>
        </p:nvSpPr>
        <p:spPr>
          <a:xfrm>
            <a:off x="5822731" y="513715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latin typeface="Meridien-BoldItalic"/>
              </a:rPr>
              <a:t>Macrophages can acquire distinct functional capabilities, </a:t>
            </a:r>
            <a:r>
              <a:rPr lang="en-GB" sz="2400" dirty="0">
                <a:latin typeface="Meridien-BoldItalic"/>
              </a:rPr>
              <a:t>depending on the types of activating stimuli</a:t>
            </a:r>
            <a:endParaRPr lang="en-US" sz="2400" dirty="0"/>
          </a:p>
        </p:txBody>
      </p:sp>
      <p:pic>
        <p:nvPicPr>
          <p:cNvPr id="9222" name="Picture 6" descr="Image result for macrophage">
            <a:extLst>
              <a:ext uri="{FF2B5EF4-FFF2-40B4-BE49-F238E27FC236}">
                <a16:creationId xmlns:a16="http://schemas.microsoft.com/office/drawing/2014/main" id="{138341E1-DEE4-46CE-AEF5-1D249BF2C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636" y="369332"/>
            <a:ext cx="6150094" cy="4612571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133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94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Mast Cells, Basophils, Eosinophils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DAB3B-F107-4317-9FFE-524D03943EFE}"/>
              </a:ext>
            </a:extLst>
          </p:cNvPr>
          <p:cNvSpPr txBox="1"/>
          <p:nvPr/>
        </p:nvSpPr>
        <p:spPr>
          <a:xfrm>
            <a:off x="186648" y="629298"/>
            <a:ext cx="66100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All three cell types share the common feature of having </a:t>
            </a:r>
            <a:r>
              <a:rPr lang="en-GB" sz="2400" b="1" dirty="0"/>
              <a:t>cytoplasmic granules </a:t>
            </a:r>
            <a:r>
              <a:rPr lang="en-GB" sz="2400" dirty="0"/>
              <a:t>filled with various inflammatory and antimicrobial mediators.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Another common feature of these cells is their involvement in </a:t>
            </a:r>
            <a:r>
              <a:rPr lang="en-GB" sz="2400" b="1" dirty="0"/>
              <a:t>immune responses that protect against helminths </a:t>
            </a:r>
            <a:r>
              <a:rPr lang="en-GB" sz="2400" dirty="0"/>
              <a:t>and immune responses that cause </a:t>
            </a:r>
            <a:r>
              <a:rPr lang="en-GB" sz="2400" b="1" dirty="0"/>
              <a:t>allergic diseases</a:t>
            </a:r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9CF60C-2A84-470E-AC50-11330698E0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273"/>
          <a:stretch/>
        </p:blipFill>
        <p:spPr>
          <a:xfrm>
            <a:off x="7296346" y="1059292"/>
            <a:ext cx="4895653" cy="482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60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94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Mast Cells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DAB3B-F107-4317-9FFE-524D03943EFE}"/>
              </a:ext>
            </a:extLst>
          </p:cNvPr>
          <p:cNvSpPr txBox="1"/>
          <p:nvPr/>
        </p:nvSpPr>
        <p:spPr>
          <a:xfrm>
            <a:off x="186648" y="629298"/>
            <a:ext cx="59784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Mast cells are bone marrow–derived cells that are present in the </a:t>
            </a:r>
            <a:r>
              <a:rPr lang="en-GB" sz="2400" b="1" dirty="0"/>
              <a:t>skin</a:t>
            </a:r>
            <a:r>
              <a:rPr lang="en-GB" sz="2400" dirty="0"/>
              <a:t> and </a:t>
            </a:r>
            <a:r>
              <a:rPr lang="en-GB" sz="2400" b="1" dirty="0"/>
              <a:t>mucosal epithelium </a:t>
            </a:r>
            <a:r>
              <a:rPr lang="en-GB" sz="2400" dirty="0"/>
              <a:t>and contain abundant cytoplasmic granules filled with cytokines </a:t>
            </a:r>
            <a:r>
              <a:rPr lang="en-GB" sz="2400" b="1" dirty="0"/>
              <a:t>histamine</a:t>
            </a:r>
            <a:r>
              <a:rPr lang="en-GB" sz="2400" dirty="0"/>
              <a:t>, and other mediators.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Mature mast cells are not found in the circulation but are constitutively present in healthy tissues, usually adjacent to small blood vessels and nerves.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Mast cells express plasma membrane receptors for </a:t>
            </a:r>
            <a:r>
              <a:rPr lang="en-GB" sz="2400" dirty="0" err="1"/>
              <a:t>IgE</a:t>
            </a:r>
            <a:r>
              <a:rPr lang="en-GB" sz="2400" dirty="0"/>
              <a:t> and IgG antibodies and are usually coated with these antibodies</a:t>
            </a:r>
            <a:endParaRPr lang="en-US" sz="2400" dirty="0"/>
          </a:p>
        </p:txBody>
      </p:sp>
      <p:pic>
        <p:nvPicPr>
          <p:cNvPr id="10242" name="Picture 2" descr="Image result for mast cells">
            <a:extLst>
              <a:ext uri="{FF2B5EF4-FFF2-40B4-BE49-F238E27FC236}">
                <a16:creationId xmlns:a16="http://schemas.microsoft.com/office/drawing/2014/main" id="{6747D452-DA08-4385-9ADF-22B34A791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525" y="470161"/>
            <a:ext cx="3711244" cy="280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mage result for mast cells">
            <a:extLst>
              <a:ext uri="{FF2B5EF4-FFF2-40B4-BE49-F238E27FC236}">
                <a16:creationId xmlns:a16="http://schemas.microsoft.com/office/drawing/2014/main" id="{CF694E5D-F574-4077-AA86-3A6ED2BE0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922" y="3541364"/>
            <a:ext cx="5741050" cy="261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803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94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Basophils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DAB3B-F107-4317-9FFE-524D03943EFE}"/>
              </a:ext>
            </a:extLst>
          </p:cNvPr>
          <p:cNvSpPr txBox="1"/>
          <p:nvPr/>
        </p:nvSpPr>
        <p:spPr>
          <a:xfrm>
            <a:off x="186648" y="629298"/>
            <a:ext cx="105504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Basophils are blood granulocytes with many structural and functional similarities to mast cells.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Like mast cells, basophils express IgG and </a:t>
            </a:r>
            <a:r>
              <a:rPr lang="en-GB" sz="2400" dirty="0" err="1"/>
              <a:t>IgE</a:t>
            </a:r>
            <a:r>
              <a:rPr lang="en-GB" sz="2400" dirty="0"/>
              <a:t> receptors, bind </a:t>
            </a:r>
            <a:r>
              <a:rPr lang="en-GB" sz="2400" dirty="0" err="1"/>
              <a:t>IgE</a:t>
            </a:r>
            <a:r>
              <a:rPr lang="en-GB" sz="2400" dirty="0"/>
              <a:t>, and can be triggered by antigen binding to the </a:t>
            </a:r>
            <a:r>
              <a:rPr lang="en-GB" sz="2400" dirty="0" err="1"/>
              <a:t>IgE</a:t>
            </a:r>
            <a:r>
              <a:rPr lang="en-GB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Basophils constitute </a:t>
            </a:r>
            <a:r>
              <a:rPr lang="en-GB" sz="2400" b="1" dirty="0"/>
              <a:t>less than 1% </a:t>
            </a:r>
            <a:r>
              <a:rPr lang="en-GB" sz="2400" dirty="0"/>
              <a:t>of blood leukocytes, normally </a:t>
            </a:r>
            <a:r>
              <a:rPr lang="en-GB" sz="2400" b="1" dirty="0"/>
              <a:t>not present </a:t>
            </a:r>
            <a:r>
              <a:rPr lang="en-GB" sz="2400" dirty="0"/>
              <a:t>in tissues and their importance is uncertain.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When they participate in allergic reactions or responses to parasites, basophils release histamine and many other biologically active molecules that can contribute to inflammation.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1076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BF8C54-91D6-448E-A2CD-161F39E56AF1}"/>
              </a:ext>
            </a:extLst>
          </p:cNvPr>
          <p:cNvSpPr txBox="1"/>
          <p:nvPr/>
        </p:nvSpPr>
        <p:spPr>
          <a:xfrm>
            <a:off x="0" y="0"/>
            <a:ext cx="94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Cells of the immune system / Eosinophils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DAB3B-F107-4317-9FFE-524D03943EFE}"/>
              </a:ext>
            </a:extLst>
          </p:cNvPr>
          <p:cNvSpPr txBox="1"/>
          <p:nvPr/>
        </p:nvSpPr>
        <p:spPr>
          <a:xfrm>
            <a:off x="186648" y="629298"/>
            <a:ext cx="116062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Eosinophils are blood granulocytes that express cytoplasmic granules containing enzymes that are harmful to the </a:t>
            </a:r>
            <a:r>
              <a:rPr lang="en-GB" sz="2400" b="1" dirty="0"/>
              <a:t>cell walls of parasites </a:t>
            </a:r>
            <a:r>
              <a:rPr lang="en-GB" sz="2400" dirty="0"/>
              <a:t>but can also damage host tissues.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Several lines of evidence suggest that deficiency of eosinophils is </a:t>
            </a:r>
            <a:r>
              <a:rPr lang="en-GB" sz="2400" b="1" dirty="0"/>
              <a:t>not associated </a:t>
            </a:r>
            <a:r>
              <a:rPr lang="en-GB" sz="2400" dirty="0"/>
              <a:t>with any characteristic abnormality.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9851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gure3">
            <a:extLst>
              <a:ext uri="{FF2B5EF4-FFF2-40B4-BE49-F238E27FC236}">
                <a16:creationId xmlns:a16="http://schemas.microsoft.com/office/drawing/2014/main" id="{F1AE312D-D91A-4B33-82CB-FAE171E18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517" y="218889"/>
            <a:ext cx="7428899" cy="553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A20CC8-9CA4-4428-8136-0EE429A0651A}"/>
              </a:ext>
            </a:extLst>
          </p:cNvPr>
          <p:cNvSpPr txBox="1"/>
          <p:nvPr/>
        </p:nvSpPr>
        <p:spPr>
          <a:xfrm>
            <a:off x="1414508" y="61769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https://www.nature.com/articles/nri3341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6E4EB4-7DE1-4BCD-AD55-23491F8C2D09}"/>
              </a:ext>
            </a:extLst>
          </p:cNvPr>
          <p:cNvSpPr txBox="1"/>
          <p:nvPr/>
        </p:nvSpPr>
        <p:spPr>
          <a:xfrm>
            <a:off x="490491" y="5850235"/>
            <a:ext cx="6094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0" i="0" dirty="0">
                <a:solidFill>
                  <a:srgbClr val="222222"/>
                </a:solidFill>
                <a:effectLst/>
                <a:latin typeface="Harding"/>
              </a:rPr>
              <a:t>Eosinophils: changing perspectives in health and disease</a:t>
            </a:r>
          </a:p>
          <a:p>
            <a:br>
              <a:rPr lang="en-GB" b="0" i="0" u="none" strike="noStrike" dirty="0">
                <a:solidFill>
                  <a:srgbClr val="FFFFFF"/>
                </a:solidFill>
                <a:effectLst/>
                <a:latin typeface="-apple-system"/>
                <a:hlinkClick r:id="rId3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433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05E67D9-4E02-4DC8-BC2A-B1ED528CB3F7}"/>
              </a:ext>
            </a:extLst>
          </p:cNvPr>
          <p:cNvSpPr txBox="1"/>
          <p:nvPr/>
        </p:nvSpPr>
        <p:spPr>
          <a:xfrm>
            <a:off x="94129" y="170329"/>
            <a:ext cx="6127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Further reading:</a:t>
            </a:r>
            <a:endParaRPr lang="en-US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03967-19D5-4B81-A547-9DF50F35D2F9}"/>
              </a:ext>
            </a:extLst>
          </p:cNvPr>
          <p:cNvSpPr txBox="1"/>
          <p:nvPr/>
        </p:nvSpPr>
        <p:spPr>
          <a:xfrm>
            <a:off x="203024" y="2128986"/>
            <a:ext cx="108040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Cellular and Molecular Immunology. 7th Edition..</a:t>
            </a:r>
          </a:p>
          <a:p>
            <a:r>
              <a:rPr lang="en-GB" sz="2800" dirty="0"/>
              <a:t>Chapter 2. Cells and tissues of the immune system</a:t>
            </a:r>
          </a:p>
        </p:txBody>
      </p:sp>
    </p:spTree>
    <p:extLst>
      <p:ext uri="{BB962C8B-B14F-4D97-AF65-F5344CB8AC3E}">
        <p14:creationId xmlns:p14="http://schemas.microsoft.com/office/powerpoint/2010/main" val="2726875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3B4AD5743E2742BCFDA46E1279A775" ma:contentTypeVersion="2" ma:contentTypeDescription="Create a new document." ma:contentTypeScope="" ma:versionID="6d5e988cfc8136e7f0a95acd8ea7d91c">
  <xsd:schema xmlns:xsd="http://www.w3.org/2001/XMLSchema" xmlns:xs="http://www.w3.org/2001/XMLSchema" xmlns:p="http://schemas.microsoft.com/office/2006/metadata/properties" xmlns:ns2="c1e9a7df-4c2d-4790-9ac7-29f8781fa6fe" targetNamespace="http://schemas.microsoft.com/office/2006/metadata/properties" ma:root="true" ma:fieldsID="3b65080c79cf692a6495c73eec6355a8" ns2:_="">
    <xsd:import namespace="c1e9a7df-4c2d-4790-9ac7-29f8781fa6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e9a7df-4c2d-4790-9ac7-29f8781fa6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2533383-C9DA-4F23-9395-4E57FC22C6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D6D26E-F45E-48C2-BFA7-2DC7C10046A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c1e9a7df-4c2d-4790-9ac7-29f8781fa6fe"/>
  </ds:schemaRefs>
</ds:datastoreItem>
</file>

<file path=customXml/itemProps3.xml><?xml version="1.0" encoding="utf-8"?>
<ds:datastoreItem xmlns:ds="http://schemas.openxmlformats.org/officeDocument/2006/customXml" ds:itemID="{1C617F04-9E85-471D-9EA8-27DFB4122D52}">
  <ds:schemaRefs>
    <ds:schemaRef ds:uri="http://schemas.microsoft.com/office/2006/metadata/propertie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8741</TotalTime>
  <Words>1555</Words>
  <Application>Microsoft Office PowerPoint</Application>
  <PresentationFormat>Widescreen</PresentationFormat>
  <Paragraphs>128</Paragraphs>
  <Slides>26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Medical Immunology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Microbiology</dc:title>
  <dc:creator>Anas Haider Abu-Humaidan</dc:creator>
  <cp:lastModifiedBy>Abdulrahman Sheha</cp:lastModifiedBy>
  <cp:revision>73</cp:revision>
  <dcterms:created xsi:type="dcterms:W3CDTF">2019-05-29T06:47:48Z</dcterms:created>
  <dcterms:modified xsi:type="dcterms:W3CDTF">2021-10-11T06:37:26Z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0x010100853B4AD5743E2742BCFDA46E1279A775</vt:lpwstr>
  </property>
</Properties>
</file>